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notesSlides/notesSlide15.xml" ContentType="application/vnd.openxmlformats-officedocument.presentationml.notesSlide+xml"/>
  <Override PartName="/ppt/charts/chart6.xml" ContentType="application/vnd.openxmlformats-officedocument.drawingml.chart+xml"/>
  <Override PartName="/ppt/theme/themeOverride5.xml" ContentType="application/vnd.openxmlformats-officedocument.themeOverride+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7.xml" ContentType="application/vnd.openxmlformats-officedocument.drawingml.chart+xml"/>
  <Override PartName="/ppt/theme/themeOverride6.xml" ContentType="application/vnd.openxmlformats-officedocument.themeOverride+xml"/>
  <Override PartName="/ppt/notesSlides/notesSlide19.xml" ContentType="application/vnd.openxmlformats-officedocument.presentationml.notesSl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notesSlides/notesSlide20.xml" ContentType="application/vnd.openxmlformats-officedocument.presentationml.notesSlide+xml"/>
  <Override PartName="/ppt/charts/chart10.xml" ContentType="application/vnd.openxmlformats-officedocument.drawingml.chart+xml"/>
  <Override PartName="/ppt/theme/themeOverride9.xml" ContentType="application/vnd.openxmlformats-officedocument.themeOverride+xml"/>
  <Override PartName="/ppt/drawings/drawing2.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Lst>
  <p:notesMasterIdLst>
    <p:notesMasterId r:id="rId55"/>
  </p:notesMasterIdLst>
  <p:handoutMasterIdLst>
    <p:handoutMasterId r:id="rId56"/>
  </p:handoutMasterIdLst>
  <p:sldIdLst>
    <p:sldId id="256" r:id="rId2"/>
    <p:sldId id="317" r:id="rId3"/>
    <p:sldId id="258" r:id="rId4"/>
    <p:sldId id="259" r:id="rId5"/>
    <p:sldId id="324" r:id="rId6"/>
    <p:sldId id="295" r:id="rId7"/>
    <p:sldId id="290" r:id="rId8"/>
    <p:sldId id="325" r:id="rId9"/>
    <p:sldId id="321" r:id="rId10"/>
    <p:sldId id="322" r:id="rId11"/>
    <p:sldId id="302" r:id="rId12"/>
    <p:sldId id="331" r:id="rId13"/>
    <p:sldId id="299" r:id="rId14"/>
    <p:sldId id="328" r:id="rId15"/>
    <p:sldId id="330" r:id="rId16"/>
    <p:sldId id="332" r:id="rId17"/>
    <p:sldId id="309" r:id="rId18"/>
    <p:sldId id="306" r:id="rId19"/>
    <p:sldId id="307" r:id="rId20"/>
    <p:sldId id="308" r:id="rId21"/>
    <p:sldId id="273" r:id="rId22"/>
    <p:sldId id="274" r:id="rId23"/>
    <p:sldId id="291" r:id="rId24"/>
    <p:sldId id="316" r:id="rId25"/>
    <p:sldId id="327" r:id="rId26"/>
    <p:sldId id="333" r:id="rId27"/>
    <p:sldId id="300" r:id="rId28"/>
    <p:sldId id="301" r:id="rId29"/>
    <p:sldId id="298" r:id="rId30"/>
    <p:sldId id="284" r:id="rId31"/>
    <p:sldId id="270" r:id="rId32"/>
    <p:sldId id="286" r:id="rId33"/>
    <p:sldId id="283" r:id="rId34"/>
    <p:sldId id="260" r:id="rId35"/>
    <p:sldId id="280" r:id="rId36"/>
    <p:sldId id="275" r:id="rId37"/>
    <p:sldId id="313" r:id="rId38"/>
    <p:sldId id="319" r:id="rId39"/>
    <p:sldId id="320" r:id="rId40"/>
    <p:sldId id="294" r:id="rId41"/>
    <p:sldId id="303" r:id="rId42"/>
    <p:sldId id="311" r:id="rId43"/>
    <p:sldId id="305" r:id="rId44"/>
    <p:sldId id="312" r:id="rId45"/>
    <p:sldId id="265" r:id="rId46"/>
    <p:sldId id="318" r:id="rId47"/>
    <p:sldId id="315" r:id="rId48"/>
    <p:sldId id="314" r:id="rId49"/>
    <p:sldId id="304" r:id="rId50"/>
    <p:sldId id="264" r:id="rId51"/>
    <p:sldId id="289" r:id="rId52"/>
    <p:sldId id="268" r:id="rId53"/>
    <p:sldId id="287" r:id="rId5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濃色スタイル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83820" autoAdjust="0"/>
  </p:normalViewPr>
  <p:slideViewPr>
    <p:cSldViewPr>
      <p:cViewPr>
        <p:scale>
          <a:sx n="100" d="100"/>
          <a:sy n="100" d="100"/>
        </p:scale>
        <p:origin x="-26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7.xlsx"/><Relationship Id="rId1" Type="http://schemas.openxmlformats.org/officeDocument/2006/relationships/themeOverride" Target="../theme/themeOverride9.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Microsoft%20PowerPoint%20&#20869;&#12398;&#12464;&#12521;&#12501;"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Microsoft%20PowerPoint%20&#20869;&#12398;&#12464;&#12521;&#12501;" TargetMode="External"/><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3.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両ウイルス感染者</c:v>
                </c:pt>
              </c:strCache>
            </c:strRef>
          </c:tx>
          <c:spPr>
            <a:ln>
              <a:solidFill>
                <a:srgbClr val="92D050"/>
              </a:solidFill>
            </a:ln>
          </c:spPr>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118079872"/>
        <c:axId val="118081792"/>
      </c:lineChart>
      <c:catAx>
        <c:axId val="118079872"/>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18081792"/>
        <c:crosses val="autoZero"/>
        <c:auto val="1"/>
        <c:lblAlgn val="ctr"/>
        <c:lblOffset val="100"/>
        <c:tickLblSkip val="10"/>
        <c:tickMarkSkip val="10"/>
        <c:noMultiLvlLbl val="0"/>
      </c:catAx>
      <c:valAx>
        <c:axId val="118081792"/>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18079872"/>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1"/>
          <c:order val="0"/>
          <c:tx>
            <c:v>ウイルス１</c:v>
          </c:tx>
          <c:spPr>
            <a:ln>
              <a:solidFill>
                <a:sysClr val="windowText" lastClr="000000"/>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spPr>
            <a:ln>
              <a:solidFill>
                <a:srgbClr val="F79646"/>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spPr>
            <a:ln>
              <a:solidFill>
                <a:srgbClr val="9BBB59"/>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116045312"/>
        <c:axId val="116047232"/>
      </c:lineChart>
      <c:catAx>
        <c:axId val="116045312"/>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116047232"/>
        <c:crosses val="autoZero"/>
        <c:auto val="1"/>
        <c:lblAlgn val="ctr"/>
        <c:lblOffset val="100"/>
        <c:tickLblSkip val="10"/>
        <c:tickMarkSkip val="10"/>
        <c:noMultiLvlLbl val="0"/>
      </c:catAx>
      <c:valAx>
        <c:axId val="116047232"/>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11604531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v>１ウイルス感染者</c:v>
          </c:tx>
          <c:spPr>
            <a:ln>
              <a:solidFill>
                <a:sysClr val="windowText" lastClr="00000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２ウイルス感染者</c:v>
          </c:tx>
          <c:spPr>
            <a:ln>
              <a:solidFill>
                <a:srgbClr val="F79646"/>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両ウイルス感染者</c:v>
          </c:tx>
          <c:spPr>
            <a:ln>
              <a:solidFill>
                <a:srgbClr val="92D05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44088704"/>
        <c:axId val="65467904"/>
      </c:lineChart>
      <c:catAx>
        <c:axId val="44088704"/>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65467904"/>
        <c:crosses val="autoZero"/>
        <c:auto val="1"/>
        <c:lblAlgn val="ctr"/>
        <c:lblOffset val="100"/>
        <c:tickLblSkip val="10"/>
        <c:tickMarkSkip val="10"/>
        <c:noMultiLvlLbl val="0"/>
      </c:catAx>
      <c:valAx>
        <c:axId val="65467904"/>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44088704"/>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'[Microsoft PowerPoint 内のグラフ]hasImmunity'!$B$1</c:f>
              <c:strCache>
                <c:ptCount val="1"/>
                <c:pt idx="0">
                  <c:v>１ウイルス免疫獲得者</c:v>
                </c:pt>
              </c:strCache>
            </c:strRef>
          </c:tx>
          <c:spPr>
            <a:ln>
              <a:solidFill>
                <a:schemeClr val="tx1"/>
              </a:solidFill>
            </a:ln>
          </c:spPr>
          <c:marker>
            <c:symbol val="none"/>
          </c:marker>
          <c:val>
            <c:numRef>
              <c:f>'[Microsoft PowerPoint 内のグラフ]hasImmunity'!$B$2:$B$101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'[Microsoft PowerPoint 内のグラフ]hasImmunity'!$C$1</c:f>
              <c:strCache>
                <c:ptCount val="1"/>
                <c:pt idx="0">
                  <c:v>２ウイルス免疫獲得者</c:v>
                </c:pt>
              </c:strCache>
            </c:strRef>
          </c:tx>
          <c:spPr>
            <a:ln>
              <a:solidFill>
                <a:schemeClr val="accent6"/>
              </a:solidFill>
            </a:ln>
          </c:spPr>
          <c:marker>
            <c:symbol val="none"/>
          </c:marker>
          <c:val>
            <c:numRef>
              <c:f>'[Microsoft PowerPoint 内のグラフ]hasImmunity'!$C$2:$C$101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dLbls>
          <c:showLegendKey val="0"/>
          <c:showVal val="0"/>
          <c:showCatName val="0"/>
          <c:showSerName val="0"/>
          <c:showPercent val="0"/>
          <c:showBubbleSize val="0"/>
        </c:dLbls>
        <c:marker val="1"/>
        <c:smooth val="0"/>
        <c:axId val="62788352"/>
        <c:axId val="62914944"/>
      </c:lineChart>
      <c:catAx>
        <c:axId val="62788352"/>
        <c:scaling>
          <c:orientation val="minMax"/>
        </c:scaling>
        <c:delete val="0"/>
        <c:axPos val="b"/>
        <c:title>
          <c:tx>
            <c:rich>
              <a:bodyPr/>
              <a:lstStyle/>
              <a:p>
                <a:pPr>
                  <a:defRPr/>
                </a:pPr>
                <a:r>
                  <a:rPr lang="ja-JP"/>
                  <a:t>経過日数</a:t>
                </a:r>
              </a:p>
            </c:rich>
          </c:tx>
          <c:layout/>
          <c:overlay val="0"/>
        </c:title>
        <c:majorTickMark val="out"/>
        <c:minorTickMark val="none"/>
        <c:tickLblPos val="nextTo"/>
        <c:txPr>
          <a:bodyPr/>
          <a:lstStyle/>
          <a:p>
            <a:pPr>
              <a:defRPr sz="1600"/>
            </a:pPr>
            <a:endParaRPr lang="ja-JP"/>
          </a:p>
        </c:txPr>
        <c:crossAx val="62914944"/>
        <c:crosses val="autoZero"/>
        <c:auto val="1"/>
        <c:lblAlgn val="ctr"/>
        <c:lblOffset val="100"/>
        <c:tickLblSkip val="10"/>
        <c:tickMarkSkip val="10"/>
        <c:noMultiLvlLbl val="0"/>
      </c:catAx>
      <c:valAx>
        <c:axId val="62914944"/>
        <c:scaling>
          <c:orientation val="minMax"/>
        </c:scaling>
        <c:delete val="0"/>
        <c:axPos val="l"/>
        <c:majorGridlines/>
        <c:title>
          <c:tx>
            <c:rich>
              <a:bodyPr rot="-5400000" vert="horz"/>
              <a:lstStyle/>
              <a:p>
                <a:pPr>
                  <a:defRPr b="1">
                    <a:latin typeface="+mn-ea"/>
                    <a:ea typeface="+mn-ea"/>
                  </a:defRPr>
                </a:pPr>
                <a:r>
                  <a:rPr lang="en-US" altLang="ja-JP" b="1" dirty="0" smtClean="0">
                    <a:latin typeface="+mn-ea"/>
                    <a:ea typeface="+mn-ea"/>
                  </a:rPr>
                  <a:t>Agent</a:t>
                </a:r>
                <a:r>
                  <a:rPr lang="ja-JP" b="1" dirty="0" smtClean="0">
                    <a:latin typeface="+mn-ea"/>
                    <a:ea typeface="+mn-ea"/>
                  </a:rPr>
                  <a:t>数</a:t>
                </a:r>
                <a:endParaRPr lang="ja-JP" b="1"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62788352"/>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１ウイルス免疫獲得者</c:v>
          </c:tx>
          <c:spPr>
            <a:ln>
              <a:solidFill>
                <a:sysClr val="windowText" lastClr="000000"/>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２ウイルス免疫獲得者</c:v>
          </c:tx>
          <c:spPr>
            <a:ln>
              <a:solidFill>
                <a:srgbClr val="F79646"/>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dLbls>
          <c:showLegendKey val="0"/>
          <c:showVal val="0"/>
          <c:showCatName val="0"/>
          <c:showSerName val="0"/>
          <c:showPercent val="0"/>
          <c:showBubbleSize val="0"/>
        </c:dLbls>
        <c:marker val="1"/>
        <c:smooth val="0"/>
        <c:axId val="68337664"/>
        <c:axId val="68339584"/>
      </c:lineChart>
      <c:catAx>
        <c:axId val="68337664"/>
        <c:scaling>
          <c:orientation val="minMax"/>
        </c:scaling>
        <c:delete val="0"/>
        <c:axPos val="b"/>
        <c:title>
          <c:tx>
            <c:rich>
              <a:bodyPr/>
              <a:lstStyle/>
              <a:p>
                <a:pPr>
                  <a:defRPr sz="2000"/>
                </a:pPr>
                <a:r>
                  <a:rPr lang="ja-JP" altLang="en-US" sz="2000" dirty="0" smtClean="0"/>
                  <a:t>経過日数</a:t>
                </a:r>
                <a:endParaRPr lang="en-US" altLang="ja-JP" sz="2000" dirty="0"/>
              </a:p>
            </c:rich>
          </c:tx>
          <c:layout/>
          <c:overlay val="0"/>
        </c:title>
        <c:numFmt formatCode="General" sourceLinked="1"/>
        <c:majorTickMark val="out"/>
        <c:minorTickMark val="none"/>
        <c:tickLblPos val="nextTo"/>
        <c:txPr>
          <a:bodyPr/>
          <a:lstStyle/>
          <a:p>
            <a:pPr>
              <a:defRPr sz="1600"/>
            </a:pPr>
            <a:endParaRPr lang="ja-JP"/>
          </a:p>
        </c:txPr>
        <c:crossAx val="68339584"/>
        <c:crosses val="autoZero"/>
        <c:auto val="1"/>
        <c:lblAlgn val="ctr"/>
        <c:lblOffset val="100"/>
        <c:tickLblSkip val="10"/>
        <c:tickMarkSkip val="10"/>
        <c:noMultiLvlLbl val="0"/>
      </c:catAx>
      <c:valAx>
        <c:axId val="68339584"/>
        <c:scaling>
          <c:orientation val="minMax"/>
          <c:max val="2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68337664"/>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１ウイルス感染者</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２ウイルス感染者</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両ウイルス感染者</c:v>
                </c:pt>
              </c:strCache>
            </c:strRef>
          </c:tx>
          <c:spPr>
            <a:ln>
              <a:solidFill>
                <a:srgbClr val="92D050"/>
              </a:solidFill>
            </a:ln>
          </c:spPr>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06414080"/>
        <c:axId val="106416000"/>
      </c:lineChart>
      <c:catAx>
        <c:axId val="10641408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06416000"/>
        <c:crosses val="autoZero"/>
        <c:auto val="1"/>
        <c:lblAlgn val="ctr"/>
        <c:lblOffset val="100"/>
        <c:tickLblSkip val="50"/>
        <c:tickMarkSkip val="10"/>
        <c:noMultiLvlLbl val="0"/>
      </c:catAx>
      <c:valAx>
        <c:axId val="106416000"/>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06414080"/>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Sheet2!$B$1</c:f>
              <c:strCache>
                <c:ptCount val="1"/>
                <c:pt idx="0">
                  <c:v>１ウイルス免疫獲得者</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２ウイルス免疫獲得者</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両ウイルス免疫獲得者</c:v>
                </c:pt>
              </c:strCache>
            </c:strRef>
          </c:tx>
          <c:spPr>
            <a:ln>
              <a:solidFill>
                <a:srgbClr val="92D050"/>
              </a:solidFill>
            </a:ln>
          </c:spPr>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06284544"/>
        <c:axId val="106286464"/>
      </c:lineChart>
      <c:catAx>
        <c:axId val="106284544"/>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06286464"/>
        <c:crosses val="autoZero"/>
        <c:auto val="1"/>
        <c:lblAlgn val="ctr"/>
        <c:lblOffset val="100"/>
        <c:tickLblSkip val="50"/>
        <c:tickMarkSkip val="10"/>
        <c:noMultiLvlLbl val="0"/>
      </c:catAx>
      <c:valAx>
        <c:axId val="106286464"/>
        <c:scaling>
          <c:orientation val="minMax"/>
        </c:scaling>
        <c:delete val="0"/>
        <c:axPos val="l"/>
        <c:majorGridlines/>
        <c:title>
          <c:tx>
            <c:rich>
              <a:bodyPr rot="-5400000" vert="horz"/>
              <a:lstStyle/>
              <a:p>
                <a:pPr>
                  <a:defRPr sz="2000"/>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06284544"/>
        <c:crosses val="autoZero"/>
        <c:crossBetween val="between"/>
      </c:valAx>
    </c:plotArea>
    <c:legend>
      <c:legendPos val="t"/>
      <c:legendEntry>
        <c:idx val="0"/>
        <c:txPr>
          <a:bodyPr/>
          <a:lstStyle/>
          <a:p>
            <a:pPr>
              <a:defRPr sz="1800"/>
            </a:pPr>
            <a:endParaRPr lang="ja-JP"/>
          </a:p>
        </c:txPr>
      </c:legendEntry>
      <c:layout/>
      <c:overlay val="0"/>
      <c:txPr>
        <a:bodyPr/>
        <a:lstStyle/>
        <a:p>
          <a:pPr>
            <a:defRPr sz="1800"/>
          </a:pPr>
          <a:endParaRPr lang="ja-JP"/>
        </a:p>
      </c:txPr>
    </c:legend>
    <c:plotVisOnly val="1"/>
    <c:dispBlanksAs val="gap"/>
    <c:showDLblsOverMax val="0"/>
  </c:chart>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w="12700">
              <a:solidFill>
                <a:sysClr val="windowText" lastClr="000000"/>
              </a:solidFill>
            </a:ln>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２ウイルス感染者</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両ウイルス感染者</c:v>
                </c:pt>
              </c:strCache>
            </c:strRef>
          </c:tx>
          <c:spPr>
            <a:ln w="12700">
              <a:solidFill>
                <a:srgbClr val="92D050"/>
              </a:solidFill>
            </a:ln>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90697088"/>
        <c:axId val="110958080"/>
      </c:lineChart>
      <c:catAx>
        <c:axId val="90697088"/>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10958080"/>
        <c:crosses val="autoZero"/>
        <c:auto val="1"/>
        <c:lblAlgn val="ctr"/>
        <c:lblOffset val="100"/>
        <c:tickLblSkip val="500"/>
        <c:tickMarkSkip val="500"/>
        <c:noMultiLvlLbl val="0"/>
      </c:catAx>
      <c:valAx>
        <c:axId val="110958080"/>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90697088"/>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hasImmunity!$B$1</c:f>
              <c:strCache>
                <c:ptCount val="1"/>
                <c:pt idx="0">
                  <c:v>1ウイルス感染者</c:v>
                </c:pt>
              </c:strCache>
            </c:strRef>
          </c:tx>
          <c:spPr>
            <a:ln>
              <a:solidFill>
                <a:sysClr val="windowText" lastClr="000000"/>
              </a:solidFill>
            </a:ln>
          </c:spPr>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2ウイルス感染者</c:v>
                </c:pt>
              </c:strCache>
            </c:strRef>
          </c:tx>
          <c:spPr>
            <a:ln>
              <a:solidFill>
                <a:srgbClr val="F79646"/>
              </a:solidFill>
            </a:ln>
          </c:spPr>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15247360"/>
        <c:axId val="115253632"/>
      </c:lineChart>
      <c:catAx>
        <c:axId val="115247360"/>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115253632"/>
        <c:crosses val="autoZero"/>
        <c:auto val="1"/>
        <c:lblAlgn val="ctr"/>
        <c:lblOffset val="100"/>
        <c:tickLblSkip val="10"/>
        <c:tickMarkSkip val="10"/>
        <c:noMultiLvlLbl val="0"/>
      </c:catAx>
      <c:valAx>
        <c:axId val="11525363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15247360"/>
        <c:crosses val="autoZero"/>
        <c:crossBetween val="between"/>
      </c:valAx>
    </c:plotArea>
    <c:legend>
      <c:legendPos val="t"/>
      <c:legendEntry>
        <c:idx val="2"/>
        <c:delete val="1"/>
      </c:legendEntry>
      <c:layout/>
      <c:overlay val="0"/>
      <c:txPr>
        <a:bodyPr/>
        <a:lstStyle/>
        <a:p>
          <a:pPr>
            <a:defRPr sz="2000"/>
          </a:pPr>
          <a:endParaRPr lang="ja-JP"/>
        </a:p>
      </c:txPr>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spPr>
            <a:ln>
              <a:solidFill>
                <a:sysClr val="windowText" lastClr="000000"/>
              </a:solidFill>
            </a:ln>
          </c:spPr>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spPr>
            <a:ln>
              <a:solidFill>
                <a:srgbClr val="F79646"/>
              </a:solidFill>
            </a:ln>
          </c:spPr>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11456640"/>
        <c:axId val="111458560"/>
      </c:lineChart>
      <c:catAx>
        <c:axId val="111456640"/>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txPr>
          <a:bodyPr/>
          <a:lstStyle/>
          <a:p>
            <a:pPr>
              <a:defRPr sz="1600"/>
            </a:pPr>
            <a:endParaRPr lang="ja-JP"/>
          </a:p>
        </c:txPr>
        <c:crossAx val="111458560"/>
        <c:crosses val="autoZero"/>
        <c:auto val="1"/>
        <c:lblAlgn val="ctr"/>
        <c:lblOffset val="100"/>
        <c:tickLblSkip val="10"/>
        <c:tickMarkSkip val="10"/>
        <c:noMultiLvlLbl val="0"/>
      </c:catAx>
      <c:valAx>
        <c:axId val="111458560"/>
        <c:scaling>
          <c:orientation val="minMax"/>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1600"/>
            </a:pPr>
            <a:endParaRPr lang="ja-JP"/>
          </a:p>
        </c:txPr>
        <c:crossAx val="111456640"/>
        <c:crosses val="autoZero"/>
        <c:crossBetween val="between"/>
      </c:valAx>
    </c:plotArea>
    <c:legend>
      <c:legendPos val="t"/>
      <c:legendEntry>
        <c:idx val="2"/>
        <c:delete val="1"/>
      </c:legendEntry>
      <c:layout/>
      <c:overlay val="0"/>
      <c:txPr>
        <a:bodyPr/>
        <a:lstStyle/>
        <a:p>
          <a:pPr>
            <a:defRPr sz="1400"/>
          </a:pPr>
          <a:endParaRPr lang="ja-JP"/>
        </a:p>
      </c:txPr>
    </c:legend>
    <c:plotVisOnly val="1"/>
    <c:dispBlanksAs val="gap"/>
    <c:showDLblsOverMax val="0"/>
  </c:chart>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0.12396</cdr:x>
      <cdr:y>0.83337</cdr:y>
    </cdr:from>
    <cdr:to>
      <cdr:x>0.98805</cdr:x>
      <cdr:y>0.83337</cdr:y>
    </cdr:to>
    <cdr:cxnSp macro="">
      <cdr:nvCxnSpPr>
        <cdr:cNvPr id="7" name="直線矢印コネクタ 6"/>
        <cdr:cNvCxnSpPr/>
      </cdr:nvCxnSpPr>
      <cdr:spPr>
        <a:xfrm xmlns:a="http://schemas.openxmlformats.org/drawingml/2006/main">
          <a:off x="1115624" y="4500200"/>
          <a:ext cx="7776864" cy="0"/>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0.13996</cdr:x>
      <cdr:y>0.17996</cdr:y>
    </cdr:from>
    <cdr:to>
      <cdr:x>0.13996</cdr:x>
      <cdr:y>0.82004</cdr:y>
    </cdr:to>
    <cdr:cxnSp macro="">
      <cdr:nvCxnSpPr>
        <cdr:cNvPr id="5" name="直線矢印コネクタ 4"/>
        <cdr:cNvCxnSpPr/>
      </cdr:nvCxnSpPr>
      <cdr:spPr>
        <a:xfrm xmlns:a="http://schemas.openxmlformats.org/drawingml/2006/main" flipV="1">
          <a:off x="1259640" y="971808"/>
          <a:ext cx="0" cy="3456384"/>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2014/2/13</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2014/2/13</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（（（タイトルは読まない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振動するって先にいうか</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はじめの１００期間を拡大しています</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各ウイルス感染者数は、半周期ずれて振動しました。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3096431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赤い部分に関して</a:t>
            </a:r>
            <a:endParaRPr kumimoji="1" lang="en-US" altLang="ja-JP" dirty="0" smtClean="0"/>
          </a:p>
          <a:p>
            <a:r>
              <a:rPr kumimoji="1" lang="ja-JP" altLang="en-US" dirty="0" smtClean="0"/>
              <a:t>ウイルスの設定を、重なる部分がある</a:t>
            </a:r>
            <a:r>
              <a:rPr kumimoji="1" lang="ja-JP" altLang="en-US" dirty="0" err="1" smtClean="0"/>
              <a:t>ようににして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1565508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21</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24</a:t>
            </a:fld>
            <a:endParaRPr kumimoji="1" lang="ja-JP" altLang="en-US"/>
          </a:p>
        </p:txBody>
      </p:sp>
    </p:spTree>
    <p:extLst>
      <p:ext uri="{BB962C8B-B14F-4D97-AF65-F5344CB8AC3E}">
        <p14:creationId xmlns:p14="http://schemas.microsoft.com/office/powerpoint/2010/main" val="2251972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27</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（（（５秒たって変える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最後の方は、振動しています。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29</a:t>
            </a:fld>
            <a:endParaRPr kumimoji="1" lang="ja-JP" altLang="en-US"/>
          </a:p>
        </p:txBody>
      </p:sp>
    </p:spTree>
    <p:extLst>
      <p:ext uri="{BB962C8B-B14F-4D97-AF65-F5344CB8AC3E}">
        <p14:creationId xmlns:p14="http://schemas.microsoft.com/office/powerpoint/2010/main" val="4175564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a:p>
            <a:pPr algn="l"/>
            <a:r>
              <a:rPr lang="ja-JP" altLang="en-US" dirty="0" smtClean="0"/>
              <a:t>＋抗原　細菌やウイルス、注射などで体内に入る蛋白質</a:t>
            </a:r>
            <a:endParaRPr lang="en-US" altLang="ja-JP" dirty="0" smtClean="0"/>
          </a:p>
          <a:p>
            <a:pPr algn="l"/>
            <a:r>
              <a:rPr lang="ja-JP" altLang="en-US" dirty="0" smtClean="0"/>
              <a:t>＋抗体　体内に侵入してきた細菌やウイルス、微生物に感染した細胞を抗原として認識して結合する</a:t>
            </a:r>
          </a:p>
          <a:p>
            <a:pPr algn="l"/>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30</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31</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32</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en-US" altLang="ja-JP" dirty="0" smtClean="0"/>
          </a:p>
          <a:p>
            <a:endParaRPr kumimoji="1" lang="en-US" altLang="ja-JP" dirty="0" smtClean="0"/>
          </a:p>
          <a:p>
            <a:r>
              <a:rPr kumimoji="1" lang="en-US" altLang="ja-JP" dirty="0" smtClean="0"/>
              <a:t>ABEM</a:t>
            </a:r>
            <a:r>
              <a:rPr kumimoji="1" lang="ja-JP" altLang="en-US" dirty="0" smtClean="0"/>
              <a:t>について説明します</a:t>
            </a:r>
            <a:endParaRPr kumimoji="1" lang="en-US" altLang="ja-JP" dirty="0" smtClean="0"/>
          </a:p>
          <a:p>
            <a:r>
              <a:rPr kumimoji="1" lang="ja-JP" altLang="en-US" dirty="0" smtClean="0"/>
              <a:t>露口君の説明しました</a:t>
            </a:r>
            <a:r>
              <a:rPr kumimoji="1" lang="en-US" altLang="ja-JP" dirty="0" smtClean="0"/>
              <a:t>ABM</a:t>
            </a:r>
            <a:r>
              <a:rPr kumimoji="1" lang="ja-JP" altLang="en-US" dirty="0" smtClean="0"/>
              <a:t>を数理伝染びょうがくに応用したものが</a:t>
            </a:r>
            <a:r>
              <a:rPr kumimoji="1" lang="en-US" altLang="ja-JP" dirty="0" smtClean="0"/>
              <a:t>ABEM</a:t>
            </a:r>
            <a:r>
              <a:rPr kumimoji="1" lang="ja-JP" altLang="en-US" dirty="0" smtClean="0"/>
              <a:t>です。</a:t>
            </a:r>
            <a:endParaRPr kumimoji="1" lang="en-US" altLang="ja-JP" dirty="0" smtClean="0"/>
          </a:p>
          <a:p>
            <a:r>
              <a:rPr kumimoji="1" lang="ja-JP" altLang="en-US" dirty="0" smtClean="0"/>
              <a:t>通常の</a:t>
            </a:r>
            <a:r>
              <a:rPr kumimoji="1" lang="ja-JP" altLang="en-US" dirty="0" err="1" smtClean="0"/>
              <a:t>えぴでみっく</a:t>
            </a:r>
            <a:r>
              <a:rPr kumimoji="1" lang="ja-JP" altLang="en-US" dirty="0" smtClean="0"/>
              <a:t>モデルは微分方程式によってあらわされますが、</a:t>
            </a:r>
            <a:endParaRPr kumimoji="1" lang="en-US" altLang="ja-JP" dirty="0" smtClean="0"/>
          </a:p>
          <a:p>
            <a:r>
              <a:rPr kumimoji="1" lang="en-US" altLang="ja-JP" dirty="0" smtClean="0"/>
              <a:t>ABEM</a:t>
            </a:r>
            <a:r>
              <a:rPr kumimoji="1" lang="ja-JP" altLang="en-US" dirty="0" smtClean="0"/>
              <a:t>は</a:t>
            </a:r>
            <a:r>
              <a:rPr kumimoji="1" lang="en-US" altLang="ja-JP" dirty="0" smtClean="0"/>
              <a:t>ABM</a:t>
            </a:r>
            <a:r>
              <a:rPr kumimoji="1" lang="ja-JP" altLang="en-US" dirty="0" smtClean="0"/>
              <a:t>を用いて表されます。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先行研究を紹介します。</a:t>
            </a:r>
            <a:endParaRPr kumimoji="1" lang="en-US" altLang="ja-JP" dirty="0" smtClean="0"/>
          </a:p>
          <a:p>
            <a:r>
              <a:rPr kumimoji="1" lang="ja-JP" altLang="en-US" dirty="0" smtClean="0"/>
              <a:t>免疫機構を表す電子</a:t>
            </a:r>
            <a:r>
              <a:rPr kumimoji="1" lang="ja-JP" altLang="en-US" dirty="0" err="1" smtClean="0"/>
              <a:t>たぐを</a:t>
            </a:r>
            <a:r>
              <a:rPr kumimoji="1" lang="ja-JP" altLang="en-US" dirty="0" smtClean="0"/>
              <a:t>持つ</a:t>
            </a:r>
            <a:r>
              <a:rPr kumimoji="1" lang="en-US" altLang="ja-JP" dirty="0" smtClean="0"/>
              <a:t>ABEM</a:t>
            </a:r>
            <a:r>
              <a:rPr kumimoji="1" lang="ja-JP" altLang="en-US" dirty="0" smtClean="0"/>
              <a:t>の研究ではこれら３つの研究が有名です。</a:t>
            </a:r>
            <a:endParaRPr kumimoji="1" lang="en-US" altLang="ja-JP" dirty="0" smtClean="0"/>
          </a:p>
          <a:p>
            <a:endParaRPr kumimoji="1" lang="en-US" altLang="ja-JP" dirty="0" smtClean="0"/>
          </a:p>
          <a:p>
            <a:r>
              <a:rPr kumimoji="1" lang="ja-JP" altLang="en-US" dirty="0" smtClean="0"/>
              <a:t>（（（活字を大きくする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本研究ではＡＢＭを道具として使用します。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抗体は結合する際、その全体を認識するわけではなく、抗原の比較的小さな一部分のみを認識して結合する。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2524728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感染症の周期的流行現象</a:t>
            </a:r>
            <a:endParaRPr kumimoji="1" lang="en-US" altLang="ja-JP" smtClean="0"/>
          </a:p>
          <a:p>
            <a:r>
              <a:rPr kumimoji="1" lang="ja-JP" altLang="en-US" smtClean="0"/>
              <a:t>を</a:t>
            </a:r>
            <a:r>
              <a:rPr kumimoji="1" lang="ja-JP" altLang="en-US" dirty="0" smtClean="0"/>
              <a:t>解明する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免疫は、自然免疫と獲得免疫に大別される</a:t>
            </a:r>
            <a:endParaRPr kumimoji="1" lang="en-US" altLang="ja-JP" dirty="0" smtClean="0"/>
          </a:p>
          <a:p>
            <a:r>
              <a:rPr kumimoji="1" lang="ja-JP" altLang="en-US" dirty="0" smtClean="0"/>
              <a:t>自然免疫は先天的、獲得免疫は後天的である</a:t>
            </a:r>
            <a:endParaRPr kumimoji="1" lang="en-US" altLang="ja-JP" dirty="0" smtClean="0"/>
          </a:p>
          <a:p>
            <a:r>
              <a:rPr kumimoji="1" lang="ja-JP" altLang="en-US" dirty="0" smtClean="0"/>
              <a:t>このモデルでの抗原抗体反応は、獲得免疫に焦点を当てている。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264046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42</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45</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50</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52</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a:p>
            <a:endParaRPr kumimoji="1" lang="en-US" altLang="ja-JP" dirty="0" smtClean="0"/>
          </a:p>
          <a:p>
            <a:r>
              <a:rPr kumimoji="1" lang="ja-JP" altLang="en-US" dirty="0" smtClean="0"/>
              <a:t>＝＝＝</a:t>
            </a:r>
            <a:endParaRPr kumimoji="1" lang="en-US" altLang="ja-JP" dirty="0" smtClean="0"/>
          </a:p>
          <a:p>
            <a:r>
              <a:rPr kumimoji="1" lang="ja-JP" altLang="en-US" dirty="0" smtClean="0"/>
              <a:t>通常の数理疫学モデルはケルマック</a:t>
            </a:r>
            <a:r>
              <a:rPr kumimoji="1" lang="ja-JP" altLang="en-US" dirty="0" err="1" smtClean="0"/>
              <a:t>まっけんど</a:t>
            </a:r>
            <a:r>
              <a:rPr kumimoji="1" lang="ja-JP" altLang="en-US" dirty="0" smtClean="0"/>
              <a:t>リックのような微分方程式によって表現されるが、</a:t>
            </a:r>
            <a:endParaRPr kumimoji="1" lang="en-US" altLang="ja-JP" dirty="0" smtClean="0"/>
          </a:p>
          <a:p>
            <a:r>
              <a:rPr kumimoji="1" lang="ja-JP" altLang="en-US" dirty="0" smtClean="0"/>
              <a:t>このようなモデルには抗原抗体反応のような免疫機構の詳細は組み込まれていない。</a:t>
            </a:r>
            <a:endParaRPr kumimoji="1" lang="en-US" altLang="ja-JP" dirty="0" smtClean="0"/>
          </a:p>
          <a:p>
            <a:r>
              <a:rPr kumimoji="1" lang="ja-JP" altLang="en-US" dirty="0" smtClean="0"/>
              <a:t>本研究では各えーじぇんとに電子タグを持たせることにより、抗原抗体反応をはじめとする免疫機構の詳細を</a:t>
            </a:r>
            <a:endParaRPr kumimoji="1" lang="en-US" altLang="ja-JP" dirty="0" smtClean="0"/>
          </a:p>
          <a:p>
            <a:r>
              <a:rPr kumimoji="1" lang="ja-JP" altLang="en-US" dirty="0" smtClean="0"/>
              <a:t>モデルに組み込むことができる。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微分方程式が用いられる決定論的</a:t>
            </a:r>
            <a:r>
              <a:rPr kumimoji="1" lang="ja-JP" altLang="en-US" dirty="0" err="1" smtClean="0"/>
              <a:t>なえぴでみっくも</a:t>
            </a:r>
            <a:r>
              <a:rPr kumimoji="1" lang="ja-JP" altLang="en-US" dirty="0" smtClean="0"/>
              <a:t>でるに比べて</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83926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a:p>
            <a:endParaRPr kumimoji="1" lang="en-US" altLang="ja-JP" dirty="0" smtClean="0"/>
          </a:p>
          <a:p>
            <a:r>
              <a:rPr kumimoji="1" lang="ja-JP" altLang="en-US" dirty="0" smtClean="0"/>
              <a:t>（（（</a:t>
            </a:r>
            <a:r>
              <a:rPr kumimoji="1" lang="ja-JP" altLang="en-US" dirty="0" err="1" smtClean="0"/>
              <a:t>たぐを</a:t>
            </a:r>
            <a:r>
              <a:rPr kumimoji="1" lang="ja-JP" altLang="en-US" dirty="0" smtClean="0"/>
              <a:t>短くする</a:t>
            </a:r>
            <a:endParaRPr kumimoji="1" lang="en-US" altLang="ja-JP" dirty="0" smtClean="0"/>
          </a:p>
          <a:p>
            <a:r>
              <a:rPr kumimoji="1" lang="ja-JP" altLang="en-US" dirty="0" smtClean="0"/>
              <a:t>（（（数字を大きく</a:t>
            </a:r>
            <a:endParaRPr kumimoji="1" lang="en-US" altLang="ja-JP" dirty="0" smtClean="0"/>
          </a:p>
          <a:p>
            <a:r>
              <a:rPr kumimoji="1" lang="ja-JP" altLang="en-US" dirty="0" smtClean="0"/>
              <a:t>（（（緑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数値実験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20766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次のパターンが見つかりました</a:t>
            </a:r>
            <a:endParaRPr kumimoji="1" lang="en-US" altLang="ja-JP" dirty="0" smtClean="0"/>
          </a:p>
          <a:p>
            <a:r>
              <a:rPr kumimoji="1" lang="ja-JP" altLang="en-US" dirty="0" smtClean="0"/>
              <a:t>振動するしない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2186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E82A0FA-9F25-49B4-8C2B-42C70D2E58FD}"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397976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5B3F2E-E93F-467D-A639-9F1D3608445C}"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31074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D663D83-4B47-472B-B938-561D922B5D57}"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77176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72C7247-49C4-4866-A5D1-5F1BD34DD0B1}"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462300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4491F02-B35B-42A9-9F31-2CFB08A04287}"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60987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5A85486-B549-470B-950D-59E77DA85D2F}" type="datetime1">
              <a:rPr kumimoji="1" lang="ja-JP" altLang="en-US" smtClean="0"/>
              <a:t>2014/2/13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653915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F5A4FE3-3C06-40FB-AB2F-147561F1B746}" type="datetime1">
              <a:rPr kumimoji="1" lang="ja-JP" altLang="en-US" smtClean="0"/>
              <a:t>2014/2/13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204402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AF0DA89-F9F3-4FC0-8073-98C4E0E71CEF}" type="datetime1">
              <a:rPr kumimoji="1" lang="ja-JP" altLang="en-US" smtClean="0"/>
              <a:t>2014/2/13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5358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820562C-0286-46FD-80CC-A07FF0338115}" type="datetime1">
              <a:rPr kumimoji="1" lang="ja-JP" altLang="en-US" smtClean="0"/>
              <a:t>2014/2/13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3029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785875D-51AD-4C7F-84B5-BC49588A1440}" type="datetime1">
              <a:rPr kumimoji="1" lang="ja-JP" altLang="en-US" smtClean="0"/>
              <a:t>2014/2/13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896929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BAAFA9-262E-4F6C-8FB8-C844DC0AA3A8}" type="datetime1">
              <a:rPr kumimoji="1" lang="ja-JP" altLang="en-US" smtClean="0"/>
              <a:t>2014/2/13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56273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30129-61BF-47F0-BF5B-BA3D46EAF780}" type="datetime1">
              <a:rPr kumimoji="1" lang="ja-JP" altLang="en-US" smtClean="0"/>
              <a:t>2014/2/13</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78054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数値実験結果</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171168890"/>
              </p:ext>
            </p:extLst>
          </p:nvPr>
        </p:nvGraphicFramePr>
        <p:xfrm>
          <a:off x="443626" y="2204864"/>
          <a:ext cx="8256748" cy="3294856"/>
        </p:xfrm>
        <a:graphic>
          <a:graphicData uri="http://schemas.openxmlformats.org/drawingml/2006/table">
            <a:tbl>
              <a:tblPr firstRow="1" bandRow="1">
                <a:tableStyleId>{69C7853C-536D-4A76-A0AE-DD22124D55A5}</a:tableStyleId>
              </a:tblPr>
              <a:tblGrid>
                <a:gridCol w="2904238"/>
                <a:gridCol w="5352510"/>
              </a:tblGrid>
              <a:tr h="370840">
                <a:tc>
                  <a:txBody>
                    <a:bodyPr/>
                    <a:lstStyle/>
                    <a:p>
                      <a:pPr algn="ctr"/>
                      <a:r>
                        <a:rPr kumimoji="1" lang="ja-JP" altLang="en-US" sz="2800" dirty="0" smtClean="0"/>
                        <a:t>パターン</a:t>
                      </a:r>
                      <a:endParaRPr kumimoji="1" lang="ja-JP" altLang="en-US" sz="2800" dirty="0"/>
                    </a:p>
                  </a:txBody>
                  <a:tcPr anchor="ctr"/>
                </a:tc>
                <a:tc>
                  <a:txBody>
                    <a:bodyPr/>
                    <a:lstStyle/>
                    <a:p>
                      <a:pPr algn="ctr"/>
                      <a:r>
                        <a:rPr kumimoji="1" lang="ja-JP" altLang="en-US" sz="2800" dirty="0" smtClean="0"/>
                        <a:t>グラフの特徴</a:t>
                      </a:r>
                      <a:endParaRPr kumimoji="1" lang="ja-JP" altLang="en-US" sz="2800" dirty="0"/>
                    </a:p>
                  </a:txBody>
                  <a:tcPr anchor="ctr"/>
                </a:tc>
              </a:tr>
              <a:tr h="976496">
                <a:tc>
                  <a:txBody>
                    <a:bodyPr/>
                    <a:lstStyle/>
                    <a:p>
                      <a:pPr algn="ctr"/>
                      <a:r>
                        <a:rPr kumimoji="1" lang="ja-JP" altLang="en-US" sz="2800" dirty="0" smtClean="0"/>
                        <a:t>振動</a:t>
                      </a:r>
                      <a:endParaRPr kumimoji="1" lang="ja-JP" altLang="en-US" sz="2800" dirty="0"/>
                    </a:p>
                  </a:txBody>
                  <a:tcPr anchor="ctr"/>
                </a:tc>
                <a:tc>
                  <a:txBody>
                    <a:bodyPr/>
                    <a:lstStyle/>
                    <a:p>
                      <a:pPr algn="l"/>
                      <a:r>
                        <a:rPr kumimoji="1" lang="ja-JP" altLang="en-US" sz="2800" dirty="0" smtClean="0"/>
                        <a:t>感染者、免疫獲得者が振動する。</a:t>
                      </a:r>
                      <a:endParaRPr kumimoji="1" lang="ja-JP" altLang="en-US" sz="2800" dirty="0"/>
                    </a:p>
                  </a:txBody>
                  <a:tcPr anchor="ctr"/>
                </a:tc>
              </a:tr>
              <a:tr h="1800200">
                <a:tc>
                  <a:txBody>
                    <a:bodyPr/>
                    <a:lstStyle/>
                    <a:p>
                      <a:pPr algn="ctr"/>
                      <a:r>
                        <a:rPr kumimoji="1" lang="ja-JP" altLang="en-US" sz="2800" dirty="0" smtClean="0"/>
                        <a:t>オーバーラップ</a:t>
                      </a:r>
                      <a:endParaRPr kumimoji="1" lang="ja-JP" altLang="en-US" sz="2800" dirty="0"/>
                    </a:p>
                  </a:txBody>
                  <a:tcPr anchor="ctr"/>
                </a:tc>
                <a:tc>
                  <a:txBody>
                    <a:bodyPr/>
                    <a:lstStyle/>
                    <a:p>
                      <a:pPr algn="l"/>
                      <a:r>
                        <a:rPr kumimoji="1" lang="ja-JP" altLang="en-US" sz="2800" dirty="0" smtClean="0"/>
                        <a:t>全ウイルスに対する免疫獲得者が増えていく。</a:t>
                      </a:r>
                      <a:endParaRPr kumimoji="1" lang="ja-JP" altLang="en-US" sz="2800"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10</a:t>
            </a:fld>
            <a:endParaRPr kumimoji="1" lang="ja-JP" altLang="en-US" sz="3600"/>
          </a:p>
        </p:txBody>
      </p:sp>
    </p:spTree>
    <p:extLst>
      <p:ext uri="{BB962C8B-B14F-4D97-AF65-F5344CB8AC3E}">
        <p14:creationId xmlns:p14="http://schemas.microsoft.com/office/powerpoint/2010/main" val="3068472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436326885"/>
              </p:ext>
            </p:extLst>
          </p:nvPr>
        </p:nvGraphicFramePr>
        <p:xfrm>
          <a:off x="446956" y="2204864"/>
          <a:ext cx="8250088" cy="2706112"/>
        </p:xfrm>
        <a:graphic>
          <a:graphicData uri="http://schemas.openxmlformats.org/drawingml/2006/table">
            <a:tbl>
              <a:tblPr firstRow="1" bandRow="1">
                <a:tableStyleId>{69C7853C-536D-4A76-A0AE-DD22124D55A5}</a:tableStyleId>
              </a:tblPr>
              <a:tblGrid>
                <a:gridCol w="2057400"/>
                <a:gridCol w="1504254"/>
                <a:gridCol w="4688434"/>
              </a:tblGrid>
              <a:tr h="370840">
                <a:tc>
                  <a:txBody>
                    <a:bodyPr/>
                    <a:lstStyle/>
                    <a:p>
                      <a:pPr algn="ctr"/>
                      <a:endParaRPr kumimoji="1" lang="ja-JP" altLang="en-US" sz="2800" b="1" i="0" u="none" dirty="0">
                        <a:effectLst/>
                      </a:endParaRPr>
                    </a:p>
                  </a:txBody>
                  <a:tcPr anchor="ctr"/>
                </a:tc>
                <a:tc gridSpan="2">
                  <a:txBody>
                    <a:bodyPr/>
                    <a:lstStyle/>
                    <a:p>
                      <a:pPr algn="ctr"/>
                      <a:r>
                        <a:rPr kumimoji="1" lang="ja-JP" altLang="en-US" sz="2800" b="1" i="0" u="none" dirty="0" smtClean="0">
                          <a:effectLst/>
                        </a:rPr>
                        <a:t>電子タグ</a:t>
                      </a:r>
                      <a:endParaRPr kumimoji="1" lang="ja-JP" altLang="en-US" sz="2800" b="1" i="0" u="none" dirty="0">
                        <a:effectLst/>
                      </a:endParaRPr>
                    </a:p>
                  </a:txBody>
                  <a:tcPr anchor="ctr"/>
                </a:tc>
                <a:tc hMerge="1">
                  <a:txBody>
                    <a:bodyPr/>
                    <a:lstStyle/>
                    <a:p>
                      <a:pPr algn="ctr"/>
                      <a:endParaRPr kumimoji="1" lang="ja-JP" altLang="en-US" sz="2800" b="1" i="0" u="none" dirty="0">
                        <a:effectLst/>
                      </a:endParaRPr>
                    </a:p>
                  </a:txBody>
                  <a:tcPr anchor="ctr"/>
                </a:tc>
              </a:tr>
              <a:tr h="370840">
                <a:tc>
                  <a:txBody>
                    <a:bodyPr/>
                    <a:lstStyle/>
                    <a:p>
                      <a:pPr algn="ctr"/>
                      <a:endParaRPr kumimoji="1" lang="ja-JP" altLang="en-US" sz="2800" b="1" i="0" u="none" dirty="0">
                        <a:effectLst/>
                      </a:endParaRPr>
                    </a:p>
                  </a:txBody>
                  <a:tcPr anchor="ctr"/>
                </a:tc>
                <a:tc>
                  <a:txBody>
                    <a:bodyPr/>
                    <a:lstStyle/>
                    <a:p>
                      <a:pPr algn="ctr"/>
                      <a:r>
                        <a:rPr kumimoji="1" lang="ja-JP" altLang="en-US" sz="2800" b="0" i="0" u="none" dirty="0" smtClean="0">
                          <a:effectLst/>
                        </a:rPr>
                        <a:t>長さ</a:t>
                      </a:r>
                      <a:endParaRPr kumimoji="1" lang="ja-JP" altLang="en-US" sz="2800" b="0" i="0" u="none" dirty="0">
                        <a:effectLst/>
                      </a:endParaRPr>
                    </a:p>
                  </a:txBody>
                  <a:tcPr anchor="ctr"/>
                </a:tc>
                <a:tc>
                  <a:txBody>
                    <a:bodyPr/>
                    <a:lstStyle/>
                    <a:p>
                      <a:pPr algn="ctr"/>
                      <a:r>
                        <a:rPr kumimoji="1" lang="ja-JP" altLang="en-US" sz="2800" b="0" i="0" u="none" dirty="0" smtClean="0">
                          <a:effectLst/>
                        </a:rPr>
                        <a:t>配列</a:t>
                      </a:r>
                      <a:endParaRPr kumimoji="1" lang="ja-JP" altLang="en-US" sz="2800" b="0" i="0" u="none" dirty="0">
                        <a:effectLst/>
                      </a:endParaRPr>
                    </a:p>
                  </a:txBody>
                  <a:tcPr anchor="ctr"/>
                </a:tc>
              </a:tr>
              <a:tr h="633472">
                <a:tc>
                  <a:txBody>
                    <a:bodyPr/>
                    <a:lstStyle/>
                    <a:p>
                      <a:pPr algn="ctr"/>
                      <a:r>
                        <a:rPr kumimoji="1" lang="ja-JP" altLang="en-US" sz="2800" b="0" u="none" dirty="0" smtClean="0">
                          <a:effectLst/>
                        </a:rPr>
                        <a:t>エージェント</a:t>
                      </a:r>
                      <a:endParaRPr kumimoji="1" lang="ja-JP" altLang="en-US" sz="2800" b="0" i="0" u="none" dirty="0">
                        <a:effectLst/>
                      </a:endParaRPr>
                    </a:p>
                  </a:txBody>
                  <a:tcPr anchor="ctr"/>
                </a:tc>
                <a:tc>
                  <a:txBody>
                    <a:bodyPr/>
                    <a:lstStyle/>
                    <a:p>
                      <a:pPr algn="ctr"/>
                      <a:r>
                        <a:rPr kumimoji="1" lang="en-US" altLang="ja-JP" sz="2800" b="0" i="0" u="none" dirty="0" smtClean="0">
                          <a:effectLst/>
                        </a:rPr>
                        <a:t>20</a:t>
                      </a:r>
                      <a:endParaRPr kumimoji="1" lang="ja-JP" altLang="en-US" sz="2800" b="0" i="0" u="none" dirty="0">
                        <a:effectLst/>
                      </a:endParaRPr>
                    </a:p>
                  </a:txBody>
                  <a:tcPr anchor="ctr"/>
                </a:tc>
                <a:tc>
                  <a:txBody>
                    <a:bodyPr/>
                    <a:lstStyle/>
                    <a:p>
                      <a:pPr algn="ctr"/>
                      <a:r>
                        <a:rPr kumimoji="1" lang="ja-JP" altLang="en-US" sz="2800" b="0" i="0" u="none" dirty="0" smtClean="0">
                          <a:effectLst/>
                        </a:rPr>
                        <a:t>ランダム</a:t>
                      </a:r>
                      <a:endParaRPr kumimoji="1" lang="ja-JP" altLang="en-US" sz="2800" b="0" i="0" u="none" dirty="0">
                        <a:effectLst/>
                      </a:endParaRPr>
                    </a:p>
                  </a:txBody>
                  <a:tcPr anchor="ctr"/>
                </a:tc>
              </a:tr>
              <a:tr h="370840">
                <a:tc rowSpan="2">
                  <a:txBody>
                    <a:bodyPr/>
                    <a:lstStyle/>
                    <a:p>
                      <a:pPr algn="ctr"/>
                      <a:r>
                        <a:rPr kumimoji="1" lang="ja-JP" altLang="en-US" sz="2800" b="0" u="none" dirty="0" smtClean="0">
                          <a:effectLst/>
                        </a:rPr>
                        <a:t>ウイルス</a:t>
                      </a:r>
                      <a:endParaRPr kumimoji="1" lang="ja-JP" altLang="en-US" sz="2800" b="0" i="0" u="none" dirty="0">
                        <a:effectLst/>
                      </a:endParaRPr>
                    </a:p>
                  </a:txBody>
                  <a:tcPr anchor="ctr"/>
                </a:tc>
                <a:tc rowSpan="2">
                  <a:txBody>
                    <a:bodyPr/>
                    <a:lstStyle/>
                    <a:p>
                      <a:pPr algn="ctr"/>
                      <a:r>
                        <a:rPr kumimoji="1" lang="en-US" altLang="ja-JP" sz="2800" b="0" i="0" u="none" dirty="0" smtClean="0">
                          <a:effectLst/>
                        </a:rPr>
                        <a:t>12</a:t>
                      </a:r>
                      <a:endParaRPr kumimoji="1" lang="ja-JP" altLang="en-US" sz="2800" b="0" i="0" u="none" dirty="0">
                        <a:effectLst/>
                      </a:endParaRPr>
                    </a:p>
                  </a:txBody>
                  <a:tcPr anchor="ctr"/>
                </a:tc>
                <a:tc>
                  <a:txBody>
                    <a:bodyPr/>
                    <a:lstStyle/>
                    <a:p>
                      <a:pPr algn="ctr"/>
                      <a:r>
                        <a:rPr kumimoji="1" lang="en-US" altLang="ja-JP" sz="2800" b="1" u="none" dirty="0" smtClean="0">
                          <a:effectLst/>
                        </a:rPr>
                        <a:t>“000000000000”</a:t>
                      </a:r>
                      <a:endParaRPr kumimoji="1" lang="ja-JP" altLang="en-US" sz="2800" b="1" i="0" u="none" dirty="0">
                        <a:effectLst/>
                      </a:endParaRPr>
                    </a:p>
                  </a:txBody>
                  <a:tcPr anchor="ctr"/>
                </a:tc>
              </a:tr>
              <a:tr h="490448">
                <a:tc vMerge="1">
                  <a:txBody>
                    <a:bodyPr/>
                    <a:lstStyle/>
                    <a:p>
                      <a:pPr algn="ctr"/>
                      <a:endParaRPr kumimoji="1" lang="ja-JP" altLang="en-US" b="1" i="0" u="none" dirty="0">
                        <a:effectLst/>
                      </a:endParaRPr>
                    </a:p>
                  </a:txBody>
                  <a:tcPr/>
                </a:tc>
                <a:tc vMerge="1">
                  <a:txBody>
                    <a:bodyPr/>
                    <a:lstStyle/>
                    <a:p>
                      <a:endParaRPr kumimoji="1" lang="ja-JP" altLang="en-US"/>
                    </a:p>
                  </a:txBody>
                  <a:tcPr/>
                </a:tc>
                <a:tc>
                  <a:txBody>
                    <a:bodyPr/>
                    <a:lstStyle/>
                    <a:p>
                      <a:pPr algn="ctr"/>
                      <a:r>
                        <a:rPr kumimoji="1" lang="en-US" altLang="ja-JP" sz="2800" b="1" u="none" dirty="0" smtClean="0">
                          <a:effectLst/>
                        </a:rPr>
                        <a:t>“111111111111”</a:t>
                      </a:r>
                      <a:endParaRPr kumimoji="1" lang="ja-JP" altLang="en-US" sz="2800" b="1" i="0" u="none" dirty="0">
                        <a:effectLst/>
                      </a:endParaRPr>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11</a:t>
            </a:fld>
            <a:endParaRPr kumimoji="1" lang="ja-JP" altLang="en-US" sz="3600"/>
          </a:p>
        </p:txBody>
      </p:sp>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764704"/>
            <a:ext cx="8997950" cy="539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12</a:t>
            </a:fld>
            <a:endParaRPr kumimoji="1" lang="ja-JP" altLang="en-US" sz="3600"/>
          </a:p>
        </p:txBody>
      </p:sp>
      <p:cxnSp>
        <p:nvCxnSpPr>
          <p:cNvPr id="10" name="直線矢印コネクタ 9"/>
          <p:cNvCxnSpPr/>
          <p:nvPr/>
        </p:nvCxnSpPr>
        <p:spPr>
          <a:xfrm>
            <a:off x="1187624" y="5248502"/>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1" name="直線矢印コネクタ 10"/>
          <p:cNvCxnSpPr/>
          <p:nvPr/>
        </p:nvCxnSpPr>
        <p:spPr>
          <a:xfrm flipV="1">
            <a:off x="1206000" y="122530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4" name="正方形/長方形 3"/>
          <p:cNvSpPr/>
          <p:nvPr/>
        </p:nvSpPr>
        <p:spPr>
          <a:xfrm>
            <a:off x="111561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 name="正方形/長方形 4"/>
          <p:cNvSpPr/>
          <p:nvPr/>
        </p:nvSpPr>
        <p:spPr>
          <a:xfrm>
            <a:off x="795637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339964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3684264180"/>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13</a:t>
            </a:fld>
            <a:endParaRPr kumimoji="1" lang="ja-JP" altLang="en-US" sz="360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Tree>
    <p:extLst>
      <p:ext uri="{BB962C8B-B14F-4D97-AF65-F5344CB8AC3E}">
        <p14:creationId xmlns:p14="http://schemas.microsoft.com/office/powerpoint/2010/main" val="42086510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14</a:t>
            </a:fld>
            <a:endParaRPr kumimoji="1" lang="ja-JP" altLang="en-US" sz="3600"/>
          </a:p>
        </p:txBody>
      </p:sp>
      <p:graphicFrame>
        <p:nvGraphicFramePr>
          <p:cNvPr id="4" name="グラフ 3"/>
          <p:cNvGraphicFramePr>
            <a:graphicFrameLocks/>
          </p:cNvGraphicFramePr>
          <p:nvPr>
            <p:extLst>
              <p:ext uri="{D42A27DB-BD31-4B8C-83A1-F6EECF244321}">
                <p14:modId xmlns:p14="http://schemas.microsoft.com/office/powerpoint/2010/main" val="396120162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6" name="直線矢印コネクタ 5"/>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7" name="直線矢印コネクタ 6"/>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72210"/>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15</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1914417582"/>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097137"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097137"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00197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16</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1920500362"/>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128812" y="5229200"/>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110333"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57867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smtClean="0"/>
              <a:t>各ウイルスは半周期ずれてグラフが振動している。</a:t>
            </a:r>
            <a:endParaRPr lang="en-US" altLang="ja-JP"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17</a:t>
            </a:fld>
            <a:endParaRPr kumimoji="1" lang="ja-JP" altLang="en-US" sz="360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916564719"/>
              </p:ext>
            </p:extLst>
          </p:nvPr>
        </p:nvGraphicFramePr>
        <p:xfrm>
          <a:off x="457200" y="2211680"/>
          <a:ext cx="8219256" cy="2729488"/>
        </p:xfrm>
        <a:graphic>
          <a:graphicData uri="http://schemas.openxmlformats.org/drawingml/2006/table">
            <a:tbl>
              <a:tblPr firstRow="1" bandRow="1">
                <a:tableStyleId>{69C7853C-536D-4A76-A0AE-DD22124D55A5}</a:tableStyleId>
              </a:tblPr>
              <a:tblGrid>
                <a:gridCol w="2026568"/>
                <a:gridCol w="1264444"/>
                <a:gridCol w="4928244"/>
              </a:tblGrid>
              <a:tr h="370840">
                <a:tc>
                  <a:txBody>
                    <a:bodyPr/>
                    <a:lstStyle/>
                    <a:p>
                      <a:pPr algn="ctr"/>
                      <a:endParaRPr kumimoji="1" lang="ja-JP" altLang="en-US" sz="2800" b="1" dirty="0"/>
                    </a:p>
                  </a:txBody>
                  <a:tcPr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dirty="0" smtClean="0"/>
                        <a:t>電子タグ</a:t>
                      </a:r>
                    </a:p>
                  </a:txBody>
                  <a:tcPr anchor="ctr"/>
                </a:tc>
                <a:tc hMerge="1">
                  <a:txBody>
                    <a:bodyPr/>
                    <a:lstStyle/>
                    <a:p>
                      <a:pPr algn="ctr"/>
                      <a:endParaRPr kumimoji="1" lang="ja-JP" altLang="en-US" sz="2800" b="1" dirty="0"/>
                    </a:p>
                  </a:txBody>
                  <a:tcPr anchor="ctr"/>
                </a:tc>
              </a:tr>
              <a:tr h="370840">
                <a:tc>
                  <a:txBody>
                    <a:bodyPr/>
                    <a:lstStyle/>
                    <a:p>
                      <a:pPr algn="ctr"/>
                      <a:endParaRPr kumimoji="1" lang="ja-JP" altLang="en-US" sz="2800" b="1" dirty="0"/>
                    </a:p>
                  </a:txBody>
                  <a:tcPr anchor="ctr"/>
                </a:tc>
                <a:tc>
                  <a:txBody>
                    <a:bodyPr/>
                    <a:lstStyle/>
                    <a:p>
                      <a:pPr algn="ctr"/>
                      <a:r>
                        <a:rPr kumimoji="1" lang="ja-JP" altLang="en-US" sz="2800" b="0" dirty="0" smtClean="0"/>
                        <a:t>長さ</a:t>
                      </a:r>
                      <a:endParaRPr kumimoji="1" lang="ja-JP" altLang="en-US" sz="2800" b="0" dirty="0"/>
                    </a:p>
                  </a:txBody>
                  <a:tcPr anchor="ctr"/>
                </a:tc>
                <a:tc>
                  <a:txBody>
                    <a:bodyPr/>
                    <a:lstStyle/>
                    <a:p>
                      <a:pPr algn="ctr"/>
                      <a:r>
                        <a:rPr kumimoji="1" lang="ja-JP" altLang="en-US" sz="2800" b="0" dirty="0" smtClean="0"/>
                        <a:t>配列</a:t>
                      </a:r>
                      <a:endParaRPr kumimoji="1" lang="ja-JP" altLang="en-US" sz="2800" b="0" dirty="0"/>
                    </a:p>
                  </a:txBody>
                  <a:tcPr anchor="ctr"/>
                </a:tc>
              </a:tr>
              <a:tr h="613048">
                <a:tc>
                  <a:txBody>
                    <a:bodyPr/>
                    <a:lstStyle/>
                    <a:p>
                      <a:pPr algn="ctr"/>
                      <a:r>
                        <a:rPr kumimoji="1" lang="ja-JP" altLang="en-US" sz="2800" b="0" dirty="0" smtClean="0"/>
                        <a:t>エージェント</a:t>
                      </a:r>
                      <a:endParaRPr kumimoji="1" lang="ja-JP" altLang="en-US" sz="2800" b="0" dirty="0"/>
                    </a:p>
                  </a:txBody>
                  <a:tcPr anchor="ctr"/>
                </a:tc>
                <a:tc>
                  <a:txBody>
                    <a:bodyPr/>
                    <a:lstStyle/>
                    <a:p>
                      <a:pPr algn="ctr"/>
                      <a:r>
                        <a:rPr kumimoji="1" lang="en-US" altLang="ja-JP" sz="2800" b="0" dirty="0" smtClean="0"/>
                        <a:t>20</a:t>
                      </a:r>
                      <a:endParaRPr kumimoji="1" lang="ja-JP" altLang="en-US" sz="2800" b="0" dirty="0"/>
                    </a:p>
                  </a:txBody>
                  <a:tcPr anchor="ctr"/>
                </a:tc>
                <a:tc>
                  <a:txBody>
                    <a:bodyPr/>
                    <a:lstStyle/>
                    <a:p>
                      <a:pPr algn="ctr"/>
                      <a:r>
                        <a:rPr kumimoji="1" lang="ja-JP" altLang="en-US" sz="2800" b="0" dirty="0" smtClean="0"/>
                        <a:t>ランダム</a:t>
                      </a:r>
                      <a:endParaRPr kumimoji="1" lang="ja-JP" altLang="en-US" sz="2800" b="0" dirty="0"/>
                    </a:p>
                  </a:txBody>
                  <a:tcPr anchor="ctr"/>
                </a:tc>
              </a:tr>
              <a:tr h="370840">
                <a:tc rowSpan="2">
                  <a:txBody>
                    <a:bodyPr/>
                    <a:lstStyle/>
                    <a:p>
                      <a:pPr algn="ctr"/>
                      <a:r>
                        <a:rPr kumimoji="1" lang="ja-JP" altLang="en-US" sz="2800" b="0" dirty="0" smtClean="0"/>
                        <a:t>ウイルス</a:t>
                      </a:r>
                      <a:endParaRPr kumimoji="1" lang="ja-JP" altLang="en-US" sz="2800" b="0" dirty="0"/>
                    </a:p>
                  </a:txBody>
                  <a:tcPr anchor="ctr"/>
                </a:tc>
                <a:tc rowSpan="2">
                  <a:txBody>
                    <a:bodyPr/>
                    <a:lstStyle/>
                    <a:p>
                      <a:pPr algn="ctr"/>
                      <a:r>
                        <a:rPr kumimoji="1" lang="en-US" altLang="ja-JP" sz="2800" b="0" dirty="0" smtClean="0"/>
                        <a:t>12</a:t>
                      </a:r>
                      <a:endParaRPr kumimoji="1" lang="ja-JP" altLang="en-US" sz="2800" b="0" dirty="0"/>
                    </a:p>
                  </a:txBody>
                  <a:tcPr anchor="ctr"/>
                </a:tc>
                <a:tc>
                  <a:txBody>
                    <a:bodyPr/>
                    <a:lstStyle/>
                    <a:p>
                      <a:pPr algn="ctr"/>
                      <a:r>
                        <a:rPr kumimoji="1" lang="en-US" altLang="ja-JP" sz="2800" b="1" dirty="0" smtClean="0"/>
                        <a:t>“000000000000”</a:t>
                      </a:r>
                      <a:endParaRPr kumimoji="1" lang="ja-JP" altLang="en-US" sz="2800" b="1" dirty="0"/>
                    </a:p>
                  </a:txBody>
                  <a:tcPr anchor="ctr"/>
                </a:tc>
              </a:tr>
              <a:tr h="561960">
                <a:tc vMerge="1">
                  <a:txBody>
                    <a:bodyPr/>
                    <a:lstStyle/>
                    <a:p>
                      <a:endParaRPr kumimoji="1" lang="ja-JP" altLang="en-US" dirty="0"/>
                    </a:p>
                  </a:txBody>
                  <a:tcPr/>
                </a:tc>
                <a:tc vMerge="1">
                  <a:txBody>
                    <a:bodyPr/>
                    <a:lstStyle/>
                    <a:p>
                      <a:endParaRPr kumimoji="1" lang="ja-JP" altLang="en-US"/>
                    </a:p>
                  </a:txBody>
                  <a:tcPr/>
                </a:tc>
                <a:tc>
                  <a:txBody>
                    <a:bodyPr/>
                    <a:lstStyle/>
                    <a:p>
                      <a:pPr algn="ctr"/>
                      <a:r>
                        <a:rPr kumimoji="1" lang="en-US" altLang="ja-JP" sz="2800" b="1" dirty="0" smtClean="0"/>
                        <a:t>“</a:t>
                      </a:r>
                      <a:r>
                        <a:rPr kumimoji="1" lang="en-US" altLang="ja-JP" sz="2800" b="1" dirty="0" smtClean="0">
                          <a:solidFill>
                            <a:srgbClr val="FF0000"/>
                          </a:solidFill>
                        </a:rPr>
                        <a:t>0000</a:t>
                      </a:r>
                      <a:r>
                        <a:rPr kumimoji="1" lang="en-US" altLang="ja-JP" sz="2800" b="1" dirty="0" smtClean="0"/>
                        <a:t>11111111”</a:t>
                      </a:r>
                      <a:endParaRPr kumimoji="1" lang="ja-JP" altLang="en-US" sz="2800" b="1"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18</a:t>
            </a:fld>
            <a:endParaRPr kumimoji="1" lang="ja-JP" altLang="en-US" sz="3600"/>
          </a:p>
        </p:txBody>
      </p:sp>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37611742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229200"/>
            <a:ext cx="7776864"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19</a:t>
            </a:fld>
            <a:endParaRPr kumimoji="1" lang="ja-JP" altLang="en-US" sz="3600"/>
          </a:p>
        </p:txBody>
      </p:sp>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t>研究目的</a:t>
            </a:r>
            <a:endParaRPr kumimoji="1" lang="en-US" altLang="ja-JP" dirty="0" smtClean="0"/>
          </a:p>
          <a:p>
            <a:pPr marL="514350" indent="-514350">
              <a:buFont typeface="+mj-lt"/>
              <a:buAutoNum type="arabicPeriod"/>
            </a:pPr>
            <a:r>
              <a:rPr lang="ja-JP" altLang="en-US" dirty="0"/>
              <a:t>研究の</a:t>
            </a:r>
            <a:r>
              <a:rPr lang="ja-JP" altLang="en-US" dirty="0" smtClean="0"/>
              <a:t>意義</a:t>
            </a:r>
            <a:endParaRPr lang="en-US" altLang="ja-JP" dirty="0" smtClean="0"/>
          </a:p>
          <a:p>
            <a:pPr marL="514350" indent="-514350">
              <a:buFont typeface="+mj-lt"/>
              <a:buAutoNum type="arabicPeriod"/>
            </a:pPr>
            <a:r>
              <a:rPr lang="ja-JP" altLang="en-US" dirty="0" smtClean="0"/>
              <a:t>ＡＢＥＭ（</a:t>
            </a:r>
            <a:r>
              <a:rPr lang="en-US" altLang="ja-JP" dirty="0" smtClean="0"/>
              <a:t>Agent Based Epidemic Model</a:t>
            </a:r>
            <a:r>
              <a:rPr lang="ja-JP" altLang="en-US" dirty="0" smtClean="0"/>
              <a:t>）</a:t>
            </a:r>
            <a:endParaRPr lang="en-US" altLang="ja-JP" dirty="0" smtClean="0"/>
          </a:p>
          <a:p>
            <a:pPr marL="514350" indent="-514350">
              <a:buFont typeface="+mj-lt"/>
              <a:buAutoNum type="arabicPeriod"/>
            </a:pPr>
            <a:r>
              <a:rPr lang="ja-JP" altLang="en-US" dirty="0"/>
              <a:t>電子タグ</a:t>
            </a:r>
            <a:endParaRPr lang="en-US" altLang="ja-JP" dirty="0" smtClean="0"/>
          </a:p>
          <a:p>
            <a:pPr marL="514350" indent="-514350">
              <a:buFont typeface="+mj-lt"/>
              <a:buAutoNum type="arabicPeriod"/>
            </a:pPr>
            <a:r>
              <a:rPr lang="ja-JP" altLang="en-US" dirty="0" smtClean="0"/>
              <a:t>数値実験結果</a:t>
            </a:r>
            <a:endParaRPr lang="en-US" altLang="ja-JP" dirty="0" smtClean="0"/>
          </a:p>
          <a:p>
            <a:pPr marL="514350" indent="-514350">
              <a:buFont typeface="+mj-lt"/>
              <a:buAutoNum type="arabicPeriod"/>
            </a:pPr>
            <a:r>
              <a:rPr lang="ja-JP" altLang="en-US" dirty="0"/>
              <a:t>結論</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a:t>
            </a:fld>
            <a:endParaRPr kumimoji="1" lang="ja-JP" altLang="en-US" sz="3600"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42503032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20</a:t>
            </a:fld>
            <a:endParaRPr kumimoji="1" lang="ja-JP" altLang="en-US" sz="3600"/>
          </a:p>
        </p:txBody>
      </p:sp>
    </p:spTree>
    <p:extLst>
      <p:ext uri="{BB962C8B-B14F-4D97-AF65-F5344CB8AC3E}">
        <p14:creationId xmlns:p14="http://schemas.microsoft.com/office/powerpoint/2010/main" val="34896932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ウイルスの先頭と末尾がオーバーラップしている場合は、全エージェントが両方のウイルスに対する免疫を獲得</a:t>
            </a:r>
            <a:r>
              <a:rPr lang="ja-JP" altLang="en-US" dirty="0"/>
              <a:t>する</a:t>
            </a:r>
            <a:r>
              <a:rPr lang="ja-JP" altLang="en-US" dirty="0" smtClean="0"/>
              <a:t>。</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21</a:t>
            </a:fld>
            <a:endParaRPr kumimoji="1" lang="ja-JP" altLang="en-US" sz="360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a:t>
            </a:r>
            <a:r>
              <a:rPr lang="ja-JP" altLang="en-US" dirty="0" smtClean="0"/>
              <a:t>全エージェント</a:t>
            </a:r>
            <a:r>
              <a:rPr lang="ja-JP" altLang="en-US" dirty="0"/>
              <a:t>は</a:t>
            </a:r>
            <a:r>
              <a:rPr kumimoji="1" lang="ja-JP" altLang="en-US" dirty="0" smtClean="0"/>
              <a:t>抗体を</a:t>
            </a:r>
            <a:r>
              <a:rPr lang="ja-JP" altLang="en-US" dirty="0"/>
              <a:t>獲得</a:t>
            </a:r>
            <a:r>
              <a:rPr kumimoji="1" lang="ja-JP" altLang="en-US" dirty="0" smtClean="0"/>
              <a:t>できる。</a:t>
            </a:r>
            <a:endParaRPr kumimoji="1" lang="en-US" altLang="ja-JP" dirty="0" smtClean="0"/>
          </a:p>
          <a:p>
            <a:r>
              <a:rPr lang="ja-JP" altLang="en-US" dirty="0" smtClean="0"/>
              <a:t>各ウイルスの電子タグの頭としっぽの構造によって感染者数の振動が</a:t>
            </a:r>
            <a:r>
              <a:rPr lang="ja-JP" altLang="en-US" dirty="0" smtClean="0"/>
              <a:t>起きたりウイルスの</a:t>
            </a:r>
            <a:r>
              <a:rPr lang="en-US" altLang="ja-JP" dirty="0" smtClean="0"/>
              <a:t>die </a:t>
            </a:r>
            <a:r>
              <a:rPr lang="en-US" altLang="ja-JP" dirty="0" smtClean="0"/>
              <a:t>out</a:t>
            </a:r>
            <a:r>
              <a:rPr lang="ja-JP" altLang="en-US" dirty="0" smtClean="0"/>
              <a:t>が起きたりする</a:t>
            </a:r>
            <a:r>
              <a:rPr lang="ja-JP" altLang="en-US" dirty="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lang="ja-JP" altLang="en-US" sz="3600"/>
              <a:t>22</a:t>
            </a:fld>
            <a:endParaRPr lang="ja-JP" altLang="en-US" sz="360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solidFill>
                  <a:srgbClr val="FF0000"/>
                </a:solidFill>
              </a:rPr>
              <a:t>ご清聴ありがとうございました</a:t>
            </a:r>
            <a:endParaRPr kumimoji="1" lang="ja-JP" altLang="en-US" dirty="0">
              <a:solidFill>
                <a:srgbClr val="FF0000"/>
              </a:solidFill>
            </a:endParaRPr>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31577093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187624" y="5229200"/>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24</a:t>
            </a:fld>
            <a:endParaRPr kumimoji="1" lang="ja-JP" altLang="en-US"/>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10" name="直線コネクタ 9"/>
          <p:cNvCxnSpPr/>
          <p:nvPr/>
        </p:nvCxnSpPr>
        <p:spPr>
          <a:xfrm>
            <a:off x="971600" y="1008000"/>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456000" y="1008000"/>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940152" y="996825"/>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8679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sz="3600" dirty="0" smtClean="0"/>
              <a:t>Deterministic Model vs Stochastic Model</a:t>
            </a:r>
            <a:endParaRPr kumimoji="1" lang="ja-JP" altLang="en-US" sz="3600"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013654193"/>
              </p:ext>
            </p:extLst>
          </p:nvPr>
        </p:nvGraphicFramePr>
        <p:xfrm>
          <a:off x="457200" y="1412775"/>
          <a:ext cx="8229600" cy="4824537"/>
        </p:xfrm>
        <a:graphic>
          <a:graphicData uri="http://schemas.openxmlformats.org/drawingml/2006/table">
            <a:tbl>
              <a:tblPr firstRow="1" bandRow="1">
                <a:tableStyleId>{7DF18680-E054-41AD-8BC1-D1AEF772440D}</a:tableStyleId>
              </a:tblPr>
              <a:tblGrid>
                <a:gridCol w="1162472"/>
                <a:gridCol w="3384376"/>
                <a:gridCol w="3682752"/>
              </a:tblGrid>
              <a:tr h="648073">
                <a:tc>
                  <a:txBody>
                    <a:bodyPr/>
                    <a:lstStyle/>
                    <a:p>
                      <a:pPr algn="ctr"/>
                      <a:endParaRPr kumimoji="1" lang="ja-JP" altLang="en-US" sz="2800" dirty="0"/>
                    </a:p>
                  </a:txBody>
                  <a:tcPr anchor="ctr"/>
                </a:tc>
                <a:tc>
                  <a:txBody>
                    <a:bodyPr/>
                    <a:lstStyle/>
                    <a:p>
                      <a:pPr algn="ctr"/>
                      <a:r>
                        <a:rPr kumimoji="1" lang="en-US" altLang="ja-JP" sz="2800" dirty="0" smtClean="0"/>
                        <a:t>Deterministic</a:t>
                      </a:r>
                      <a:endParaRPr kumimoji="1" lang="ja-JP" altLang="en-US" sz="2800" dirty="0"/>
                    </a:p>
                  </a:txBody>
                  <a:tcPr anchor="ctr"/>
                </a:tc>
                <a:tc>
                  <a:txBody>
                    <a:bodyPr/>
                    <a:lstStyle/>
                    <a:p>
                      <a:pPr algn="ctr"/>
                      <a:r>
                        <a:rPr kumimoji="1" lang="en-US" altLang="ja-JP" sz="2800" dirty="0" smtClean="0"/>
                        <a:t>Stochastic</a:t>
                      </a:r>
                      <a:endParaRPr kumimoji="1" lang="ja-JP" altLang="en-US" sz="2800" dirty="0"/>
                    </a:p>
                  </a:txBody>
                  <a:tcPr anchor="ctr"/>
                </a:tc>
              </a:tr>
              <a:tr h="1912260">
                <a:tc>
                  <a:txBody>
                    <a:bodyPr/>
                    <a:lstStyle/>
                    <a:p>
                      <a:pPr algn="ctr"/>
                      <a:r>
                        <a:rPr kumimoji="1" lang="ja-JP" altLang="en-US" sz="2800" dirty="0" smtClean="0"/>
                        <a:t>長所</a:t>
                      </a:r>
                      <a:endParaRPr kumimoji="1" lang="ja-JP" altLang="en-US" sz="2800" dirty="0"/>
                    </a:p>
                  </a:txBody>
                  <a:tcPr anchor="ctr"/>
                </a:tc>
                <a:tc>
                  <a:txBody>
                    <a:bodyPr/>
                    <a:lstStyle/>
                    <a:p>
                      <a:pPr algn="l"/>
                      <a:r>
                        <a:rPr kumimoji="1" lang="ja-JP" altLang="en-US" sz="2800" dirty="0" smtClean="0"/>
                        <a:t>モデルの作りこみがしやすい</a:t>
                      </a:r>
                      <a:endParaRPr kumimoji="1" lang="ja-JP" altLang="en-US" sz="2800" dirty="0"/>
                    </a:p>
                  </a:txBody>
                  <a:tcPr anchor="ctr"/>
                </a:tc>
                <a:tc>
                  <a:txBody>
                    <a:bodyPr/>
                    <a:lstStyle/>
                    <a:p>
                      <a:pPr algn="l"/>
                      <a:r>
                        <a:rPr kumimoji="1" lang="ja-JP" altLang="en-US" sz="2800" dirty="0" smtClean="0"/>
                        <a:t>細かな部分まで作ることができる</a:t>
                      </a:r>
                      <a:endParaRPr kumimoji="1" lang="ja-JP" altLang="en-US" sz="2800" dirty="0"/>
                    </a:p>
                  </a:txBody>
                  <a:tcPr anchor="ctr"/>
                </a:tc>
              </a:tr>
              <a:tr h="2264204">
                <a:tc>
                  <a:txBody>
                    <a:bodyPr/>
                    <a:lstStyle/>
                    <a:p>
                      <a:pPr algn="ctr"/>
                      <a:r>
                        <a:rPr kumimoji="1" lang="ja-JP" altLang="en-US" sz="2800" dirty="0" smtClean="0"/>
                        <a:t>短所</a:t>
                      </a:r>
                      <a:endParaRPr kumimoji="1" lang="ja-JP" altLang="en-US" sz="2800" dirty="0"/>
                    </a:p>
                  </a:txBody>
                  <a:tcPr anchor="ctr"/>
                </a:tc>
                <a:tc>
                  <a:txBody>
                    <a:bodyPr/>
                    <a:lstStyle/>
                    <a:p>
                      <a:pPr algn="l"/>
                      <a:r>
                        <a:rPr kumimoji="1" lang="ja-JP" altLang="en-US" sz="2800" dirty="0" smtClean="0"/>
                        <a:t>複雑なプロセスまでは表現できない</a:t>
                      </a:r>
                      <a:endParaRPr kumimoji="1" lang="ja-JP" altLang="en-US" sz="2800" dirty="0"/>
                    </a:p>
                  </a:txBody>
                  <a:tcPr anchor="ctr"/>
                </a:tc>
                <a:tc>
                  <a:txBody>
                    <a:bodyPr/>
                    <a:lstStyle/>
                    <a:p>
                      <a:pPr algn="l"/>
                      <a:r>
                        <a:rPr kumimoji="1" lang="ja-JP" altLang="en-US" sz="2800" dirty="0" smtClean="0"/>
                        <a:t>定性的な結果が得られにくい</a:t>
                      </a:r>
                      <a:endParaRPr kumimoji="1" lang="en-US" altLang="ja-JP" sz="2800" dirty="0" smtClean="0"/>
                    </a:p>
                  </a:txBody>
                  <a:tcPr anchor="ctr"/>
                </a:tc>
              </a:tr>
            </a:tbl>
          </a:graphicData>
        </a:graphic>
      </p:graphicFrame>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25</a:t>
            </a:fld>
            <a:endParaRPr kumimoji="1" lang="ja-JP" altLang="en-US"/>
          </a:p>
        </p:txBody>
      </p:sp>
    </p:spTree>
    <p:extLst>
      <p:ext uri="{BB962C8B-B14F-4D97-AF65-F5344CB8AC3E}">
        <p14:creationId xmlns:p14="http://schemas.microsoft.com/office/powerpoint/2010/main" val="16400955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免疫獲得、感染のプロセス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26</a:t>
            </a:fld>
            <a:endParaRPr kumimoji="1" lang="ja-JP" altLang="en-US"/>
          </a:p>
        </p:txBody>
      </p:sp>
    </p:spTree>
    <p:extLst>
      <p:ext uri="{BB962C8B-B14F-4D97-AF65-F5344CB8AC3E}">
        <p14:creationId xmlns:p14="http://schemas.microsoft.com/office/powerpoint/2010/main" val="3209878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2169517094"/>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直線矢印コネクタ 10"/>
          <p:cNvCxnSpPr/>
          <p:nvPr/>
        </p:nvCxnSpPr>
        <p:spPr>
          <a:xfrm flipV="1">
            <a:off x="1213198" y="1196752"/>
            <a:ext cx="0" cy="396044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157192"/>
            <a:ext cx="7848872"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27</a:t>
            </a:fld>
            <a:endParaRPr kumimoji="1" lang="ja-JP" altLang="en-US"/>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Tree>
    <p:extLst>
      <p:ext uri="{BB962C8B-B14F-4D97-AF65-F5344CB8AC3E}">
        <p14:creationId xmlns:p14="http://schemas.microsoft.com/office/powerpoint/2010/main" val="16092425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400116612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直線矢印コネクタ 3"/>
          <p:cNvCxnSpPr/>
          <p:nvPr/>
        </p:nvCxnSpPr>
        <p:spPr>
          <a:xfrm flipV="1">
            <a:off x="1187624" y="1700808"/>
            <a:ext cx="0" cy="345638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8" name="直線矢印コネクタ 7"/>
          <p:cNvCxnSpPr/>
          <p:nvPr/>
        </p:nvCxnSpPr>
        <p:spPr>
          <a:xfrm>
            <a:off x="1187624" y="5157192"/>
            <a:ext cx="7848872"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5938" y="692696"/>
            <a:ext cx="310048" cy="720000"/>
          </a:xfrm>
          <a:prstGeom prst="rect">
            <a:avLst/>
          </a:prstGeom>
        </p:spPr>
      </p:pic>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28</a:t>
            </a:fld>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Tree>
    <p:extLst>
      <p:ext uri="{BB962C8B-B14F-4D97-AF65-F5344CB8AC3E}">
        <p14:creationId xmlns:p14="http://schemas.microsoft.com/office/powerpoint/2010/main" val="30771859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54321898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331640" y="5157192"/>
            <a:ext cx="7632848"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692776"/>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29</a:t>
            </a:fld>
            <a:endParaRPr kumimoji="1" lang="ja-JP" altLang="en-US"/>
          </a:p>
        </p:txBody>
      </p:sp>
    </p:spTree>
    <p:extLst>
      <p:ext uri="{BB962C8B-B14F-4D97-AF65-F5344CB8AC3E}">
        <p14:creationId xmlns:p14="http://schemas.microsoft.com/office/powerpoint/2010/main" val="1654604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a:t>
            </a:r>
            <a:r>
              <a:rPr lang="ja-JP" altLang="en-US" dirty="0"/>
              <a:t>表す</a:t>
            </a:r>
            <a:r>
              <a:rPr kumimoji="1" lang="ja-JP" altLang="en-US" dirty="0" smtClean="0"/>
              <a:t>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3</a:t>
            </a:fld>
            <a:endParaRPr kumimoji="1" lang="ja-JP" altLang="en-US" sz="360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054" y="2204864"/>
            <a:ext cx="8838324" cy="7075360"/>
          </a:xfrm>
          <a:prstGeom prst="rect">
            <a:avLst/>
          </a:prstGeom>
        </p:spPr>
      </p:pic>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30</a:t>
            </a:fld>
            <a:endParaRPr kumimoji="1" lang="ja-JP" altLang="en-US"/>
          </a:p>
        </p:txBody>
      </p:sp>
    </p:spTree>
    <p:extLst>
      <p:ext uri="{BB962C8B-B14F-4D97-AF65-F5344CB8AC3E}">
        <p14:creationId xmlns:p14="http://schemas.microsoft.com/office/powerpoint/2010/main" val="385986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31</a:t>
            </a:fld>
            <a:endParaRPr kumimoji="1" lang="ja-JP" altLang="en-US" dirty="0"/>
          </a:p>
        </p:txBody>
      </p:sp>
    </p:spTree>
    <p:extLst>
      <p:ext uri="{BB962C8B-B14F-4D97-AF65-F5344CB8AC3E}">
        <p14:creationId xmlns:p14="http://schemas.microsoft.com/office/powerpoint/2010/main" val="2685871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32</a:t>
            </a:fld>
            <a:endParaRPr kumimoji="1" lang="ja-JP" altLang="en-US"/>
          </a:p>
        </p:txBody>
      </p:sp>
    </p:spTree>
    <p:extLst>
      <p:ext uri="{BB962C8B-B14F-4D97-AF65-F5344CB8AC3E}">
        <p14:creationId xmlns:p14="http://schemas.microsoft.com/office/powerpoint/2010/main" val="415936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33</a:t>
            </a:fld>
            <a:endParaRPr kumimoji="1" lang="ja-JP" altLang="en-US"/>
          </a:p>
        </p:txBody>
      </p:sp>
    </p:spTree>
    <p:extLst>
      <p:ext uri="{BB962C8B-B14F-4D97-AF65-F5344CB8AC3E}">
        <p14:creationId xmlns:p14="http://schemas.microsoft.com/office/powerpoint/2010/main" val="1153891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706090"/>
          </a:xfrm>
        </p:spPr>
        <p:txBody>
          <a:bodyPr>
            <a:normAutofit/>
          </a:bodyPr>
          <a:lstStyle/>
          <a:p>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107504" y="764704"/>
            <a:ext cx="6840760" cy="5145435"/>
          </a:xfrm>
        </p:spPr>
        <p:txBody>
          <a:bodyPr>
            <a:noAutofit/>
          </a:bodyPr>
          <a:lstStyle/>
          <a:p>
            <a:pPr marL="457200" indent="-457200">
              <a:buFont typeface="+mj-lt"/>
              <a:buAutoNum type="arabicPeriod"/>
            </a:pPr>
            <a:r>
              <a:rPr lang="en-US" altLang="ja-JP" sz="2400" dirty="0" smtClean="0"/>
              <a:t>Russell </a:t>
            </a:r>
            <a:r>
              <a:rPr lang="en-US" altLang="ja-JP" sz="2400" dirty="0"/>
              <a:t>Connell, Peter </a:t>
            </a:r>
            <a:r>
              <a:rPr lang="en-US" altLang="ja-JP" sz="2400" dirty="0" smtClean="0"/>
              <a:t>Dawson , Alex </a:t>
            </a:r>
            <a:r>
              <a:rPr lang="en-US" altLang="ja-JP" sz="2400" dirty="0" err="1" smtClean="0"/>
              <a:t>Skvortsov</a:t>
            </a:r>
            <a:r>
              <a:rPr lang="en-US" altLang="ja-JP" sz="2400" dirty="0" smtClean="0"/>
              <a:t>, Comparison </a:t>
            </a:r>
            <a:r>
              <a:rPr lang="en-US" altLang="ja-JP" sz="2400" dirty="0"/>
              <a:t>of an Agent-based Model of </a:t>
            </a:r>
            <a:r>
              <a:rPr lang="en-US" altLang="ja-JP" sz="2400" dirty="0" smtClean="0"/>
              <a:t>Disease</a:t>
            </a:r>
            <a:r>
              <a:rPr lang="ja-JP" altLang="en-US" sz="2400" dirty="0"/>
              <a:t> </a:t>
            </a:r>
            <a:r>
              <a:rPr lang="en-US" altLang="ja-JP" sz="2400" dirty="0" smtClean="0"/>
              <a:t>Propagation </a:t>
            </a:r>
            <a:r>
              <a:rPr lang="en-US" altLang="ja-JP" sz="2400" dirty="0"/>
              <a:t>with the </a:t>
            </a:r>
            <a:r>
              <a:rPr lang="en-US" altLang="ja-JP" sz="2400" dirty="0" err="1"/>
              <a:t>Generalised</a:t>
            </a:r>
            <a:r>
              <a:rPr lang="en-US" altLang="ja-JP" sz="2400" dirty="0"/>
              <a:t> SIR Epidemic </a:t>
            </a:r>
            <a:r>
              <a:rPr lang="en-US" altLang="ja-JP" sz="2400" dirty="0" smtClean="0"/>
              <a:t>Model, </a:t>
            </a:r>
            <a:r>
              <a:rPr lang="en-US" altLang="ja-JP" sz="2400" dirty="0" err="1" smtClean="0"/>
              <a:t>Defence</a:t>
            </a:r>
            <a:r>
              <a:rPr lang="en-US" altLang="ja-JP" sz="2400" dirty="0" smtClean="0"/>
              <a:t> Science and Technology </a:t>
            </a:r>
            <a:r>
              <a:rPr lang="en-US" altLang="ja-JP" sz="2400" dirty="0" err="1" smtClean="0"/>
              <a:t>Orgnisation</a:t>
            </a:r>
            <a:r>
              <a:rPr lang="en-US" altLang="ja-JP" sz="2400" dirty="0" smtClean="0"/>
              <a:t>, Technical Report, 2009, AR-014-617.</a:t>
            </a:r>
          </a:p>
          <a:p>
            <a:pPr marL="457200" indent="-457200">
              <a:buFont typeface="+mj-lt"/>
              <a:buAutoNum type="arabicPeriod"/>
            </a:pPr>
            <a:r>
              <a:rPr lang="en-US" altLang="ja-JP" sz="2400" dirty="0" smtClean="0"/>
              <a:t>Enrique Frias-Martinez, Graham Williamson,</a:t>
            </a:r>
            <a:r>
              <a:rPr lang="ja-JP" altLang="en-US" sz="2400" dirty="0" smtClean="0"/>
              <a:t>　</a:t>
            </a:r>
            <a:r>
              <a:rPr lang="en-US" altLang="ja-JP" sz="2400" dirty="0" smtClean="0"/>
              <a:t>Vanessa Frias-Martinez</a:t>
            </a:r>
            <a:r>
              <a:rPr lang="en-US" altLang="ja-JP" sz="2400" dirty="0"/>
              <a:t>,</a:t>
            </a:r>
            <a:r>
              <a:rPr lang="en-US" altLang="ja-JP" sz="2400" dirty="0" smtClean="0"/>
              <a:t> </a:t>
            </a:r>
            <a:r>
              <a:rPr lang="en-US" altLang="ja-JP" sz="2400" dirty="0"/>
              <a:t>An Agent-Based Model of Epidemic Spread </a:t>
            </a:r>
            <a:r>
              <a:rPr lang="en-US" altLang="ja-JP" sz="2400" dirty="0" smtClean="0"/>
              <a:t>using Human Mobility and </a:t>
            </a:r>
            <a:r>
              <a:rPr lang="en-US" altLang="ja-JP" sz="2400" dirty="0"/>
              <a:t>Social Network Information, Privacy, Security, Risk and Trust (PASSAT), </a:t>
            </a:r>
            <a:r>
              <a:rPr lang="en-US" altLang="ja-JP" sz="2400" i="1" dirty="0"/>
              <a:t>2011 IEEE Third International Conference on and 2011 IEEE Third International </a:t>
            </a:r>
            <a:r>
              <a:rPr lang="en-US" altLang="ja-JP" sz="2400" i="1" dirty="0" err="1"/>
              <a:t>Confernece</a:t>
            </a:r>
            <a:r>
              <a:rPr lang="en-US" altLang="ja-JP" sz="2400" i="1" dirty="0"/>
              <a:t> on Social Computing (</a:t>
            </a:r>
            <a:r>
              <a:rPr lang="en-US" altLang="ja-JP" sz="2400" i="1" dirty="0" err="1" smtClean="0"/>
              <a:t>SocialCom</a:t>
            </a:r>
            <a:r>
              <a:rPr lang="en-US" altLang="ja-JP" sz="2400" i="1" dirty="0" smtClean="0"/>
              <a:t>)</a:t>
            </a:r>
            <a:r>
              <a:rPr lang="en-US" altLang="ja-JP" sz="2400" dirty="0" smtClean="0"/>
              <a:t>, 9-11 Oct 2011, P57-64.</a:t>
            </a:r>
          </a:p>
          <a:p>
            <a:pPr marL="457200" indent="-457200">
              <a:buFont typeface="+mj-lt"/>
              <a:buAutoNum type="arabicPeriod"/>
            </a:pPr>
            <a:r>
              <a:rPr lang="en-US" altLang="ja-JP" sz="2400" dirty="0" err="1" smtClean="0"/>
              <a:t>Ewens</a:t>
            </a:r>
            <a:r>
              <a:rPr lang="en-US" altLang="ja-JP" sz="2400" dirty="0" smtClean="0"/>
              <a:t>, Warren J, Mathematical Population Genetics 1, </a:t>
            </a:r>
            <a:r>
              <a:rPr lang="en-US" altLang="ja-JP" sz="2400" i="1" dirty="0" smtClean="0"/>
              <a:t>Biomathematics</a:t>
            </a:r>
            <a:r>
              <a:rPr lang="en-US" altLang="ja-JP" sz="2400" dirty="0" smtClean="0"/>
              <a:t>, 2</a:t>
            </a:r>
            <a:r>
              <a:rPr lang="en-US" altLang="ja-JP" sz="2400" baseline="30000" dirty="0" smtClean="0"/>
              <a:t>nd</a:t>
            </a:r>
            <a:r>
              <a:rPr lang="en-US" altLang="ja-JP" sz="2400" dirty="0" smtClean="0"/>
              <a:t> ed. 2004, XIX, 419P.</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15" y="4443584"/>
            <a:ext cx="1182933" cy="1793728"/>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981" y="1124744"/>
            <a:ext cx="1990499" cy="1165976"/>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2742109"/>
            <a:ext cx="1728192" cy="1334963"/>
          </a:xfrm>
          <a:prstGeom prst="rect">
            <a:avLst/>
          </a:prstGeom>
          <a:ln>
            <a:noFill/>
          </a:ln>
          <a:effectLst>
            <a:outerShdw blurRad="292100" dist="139700" dir="2700000" algn="tl" rotWithShape="0">
              <a:srgbClr val="333333">
                <a:alpha val="65000"/>
              </a:srgbClr>
            </a:outerShdw>
          </a:effectLst>
        </p:spPr>
      </p:pic>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34</a:t>
            </a:fld>
            <a:endParaRPr kumimoji="1" lang="ja-JP" altLang="en-US"/>
          </a:p>
        </p:txBody>
      </p:sp>
    </p:spTree>
    <p:extLst>
      <p:ext uri="{BB962C8B-B14F-4D97-AF65-F5344CB8AC3E}">
        <p14:creationId xmlns:p14="http://schemas.microsoft.com/office/powerpoint/2010/main" val="492649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35</a:t>
            </a:fld>
            <a:endParaRPr kumimoji="1" lang="ja-JP" altLang="en-US"/>
          </a:p>
        </p:txBody>
      </p:sp>
    </p:spTree>
    <p:extLst>
      <p:ext uri="{BB962C8B-B14F-4D97-AF65-F5344CB8AC3E}">
        <p14:creationId xmlns:p14="http://schemas.microsoft.com/office/powerpoint/2010/main" val="2288893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36</a:t>
            </a:fld>
            <a:endParaRPr kumimoji="1" lang="ja-JP" altLang="en-US"/>
          </a:p>
        </p:txBody>
      </p:sp>
    </p:spTree>
    <p:extLst>
      <p:ext uri="{BB962C8B-B14F-4D97-AF65-F5344CB8AC3E}">
        <p14:creationId xmlns:p14="http://schemas.microsoft.com/office/powerpoint/2010/main" val="4140513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4277071"/>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lang="en-US" altLang="ja-JP" sz="2800" dirty="0"/>
          </a:p>
          <a:p>
            <a:pPr lvl="1"/>
            <a:r>
              <a:rPr lang="en-US" altLang="ja-JP" sz="2400" dirty="0" smtClean="0"/>
              <a:t>A:</a:t>
            </a:r>
            <a:r>
              <a:rPr lang="ja-JP" altLang="en-US" sz="2400" dirty="0" smtClean="0"/>
              <a:t>　アデニン</a:t>
            </a:r>
            <a:endParaRPr lang="en-US" altLang="ja-JP" sz="2400" dirty="0" smtClean="0"/>
          </a:p>
          <a:p>
            <a:pPr lvl="1"/>
            <a:r>
              <a:rPr lang="en-US" altLang="ja-JP" sz="2400" dirty="0" smtClean="0"/>
              <a:t>C:</a:t>
            </a:r>
            <a:r>
              <a:rPr lang="ja-JP" altLang="en-US" sz="2400" dirty="0"/>
              <a:t>　</a:t>
            </a:r>
            <a:r>
              <a:rPr lang="ja-JP" altLang="en-US" sz="2400" dirty="0" smtClean="0"/>
              <a:t>シトシン</a:t>
            </a:r>
            <a:endParaRPr lang="en-US" altLang="ja-JP" sz="2400" dirty="0" smtClean="0"/>
          </a:p>
          <a:p>
            <a:pPr lvl="1"/>
            <a:r>
              <a:rPr lang="en-US" altLang="ja-JP" sz="2400" dirty="0" smtClean="0"/>
              <a:t>T:</a:t>
            </a:r>
            <a:r>
              <a:rPr lang="ja-JP" altLang="en-US" sz="2400" dirty="0"/>
              <a:t>　</a:t>
            </a:r>
            <a:r>
              <a:rPr lang="ja-JP" altLang="en-US" sz="2400" dirty="0" smtClean="0"/>
              <a:t>チミン</a:t>
            </a:r>
            <a:endParaRPr lang="en-US" altLang="ja-JP" sz="2400" dirty="0" smtClean="0"/>
          </a:p>
          <a:p>
            <a:pPr lvl="1"/>
            <a:r>
              <a:rPr lang="en-US" altLang="ja-JP" sz="2400" dirty="0" smtClean="0"/>
              <a:t>G:</a:t>
            </a:r>
            <a:r>
              <a:rPr lang="ja-JP" altLang="en-US" sz="2400" dirty="0" smtClean="0"/>
              <a:t>　グアニン</a:t>
            </a:r>
            <a:endParaRPr lang="en-US" altLang="ja-JP" sz="2400"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37</a:t>
            </a:fld>
            <a:endParaRPr kumimoji="1" lang="ja-JP" altLang="en-US"/>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ja-JP" altLang="en-US" sz="4000" dirty="0" smtClean="0"/>
              <a:t>抗原決定器（エピトープ）</a:t>
            </a:r>
            <a:endParaRPr kumimoji="1" lang="ja-JP" altLang="en-US" sz="4000" dirty="0"/>
          </a:p>
        </p:txBody>
      </p:sp>
      <p:sp>
        <p:nvSpPr>
          <p:cNvPr id="3" name="コンテンツ プレースホルダー 2"/>
          <p:cNvSpPr>
            <a:spLocks noGrp="1"/>
          </p:cNvSpPr>
          <p:nvPr>
            <p:ph idx="1"/>
          </p:nvPr>
        </p:nvSpPr>
        <p:spPr>
          <a:xfrm>
            <a:off x="457200" y="1268760"/>
            <a:ext cx="8229600" cy="4525963"/>
          </a:xfrm>
        </p:spPr>
        <p:txBody>
          <a:bodyPr/>
          <a:lstStyle/>
          <a:p>
            <a:r>
              <a:rPr kumimoji="1" lang="ja-JP" altLang="en-US" dirty="0" smtClean="0"/>
              <a:t>抗体が認識する抗原の一部分のこと</a:t>
            </a:r>
            <a:endParaRPr kumimoji="1" lang="en-US" altLang="ja-JP"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0" y="1973040"/>
            <a:ext cx="6102141" cy="4884959"/>
          </a:xfrm>
          <a:prstGeom prst="rect">
            <a:avLst/>
          </a:prstGeom>
          <a:noFill/>
          <a:ln>
            <a:noFill/>
          </a:ln>
        </p:spPr>
      </p:pic>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38</a:t>
            </a:fld>
            <a:endParaRPr kumimoji="1" lang="ja-JP" altLang="en-US"/>
          </a:p>
        </p:txBody>
      </p:sp>
    </p:spTree>
    <p:extLst>
      <p:ext uri="{BB962C8B-B14F-4D97-AF65-F5344CB8AC3E}">
        <p14:creationId xmlns:p14="http://schemas.microsoft.com/office/powerpoint/2010/main" val="25132894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自然</a:t>
            </a:r>
            <a:r>
              <a:rPr lang="ja-JP" altLang="en-US" dirty="0" smtClean="0"/>
              <a:t>免疫と獲得免疫</a:t>
            </a:r>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3568486330"/>
              </p:ext>
            </p:extLst>
          </p:nvPr>
        </p:nvGraphicFramePr>
        <p:xfrm>
          <a:off x="611559" y="1700808"/>
          <a:ext cx="7992888" cy="3787336"/>
        </p:xfrm>
        <a:graphic>
          <a:graphicData uri="http://schemas.openxmlformats.org/drawingml/2006/table">
            <a:tbl>
              <a:tblPr firstRow="1" bandRow="1">
                <a:tableStyleId>{F5AB1C69-6EDB-4FF4-983F-18BD219EF322}</a:tableStyleId>
              </a:tblPr>
              <a:tblGrid>
                <a:gridCol w="2664296"/>
                <a:gridCol w="2664296"/>
                <a:gridCol w="2664296"/>
              </a:tblGrid>
              <a:tr h="526620">
                <a:tc>
                  <a:txBody>
                    <a:bodyPr/>
                    <a:lstStyle/>
                    <a:p>
                      <a:pPr algn="ctr"/>
                      <a:r>
                        <a:rPr kumimoji="1" lang="ja-JP" altLang="en-US" dirty="0" smtClean="0"/>
                        <a:t>項目</a:t>
                      </a:r>
                      <a:endParaRPr kumimoji="1" lang="ja-JP" altLang="en-US" dirty="0"/>
                    </a:p>
                  </a:txBody>
                  <a:tcPr anchor="ctr"/>
                </a:tc>
                <a:tc>
                  <a:txBody>
                    <a:bodyPr/>
                    <a:lstStyle/>
                    <a:p>
                      <a:pPr algn="ctr"/>
                      <a:r>
                        <a:rPr kumimoji="1" lang="ja-JP" altLang="en-US" dirty="0" smtClean="0"/>
                        <a:t>自然免疫</a:t>
                      </a:r>
                      <a:endParaRPr kumimoji="1" lang="ja-JP" altLang="en-US" dirty="0"/>
                    </a:p>
                  </a:txBody>
                  <a:tcPr anchor="ctr"/>
                </a:tc>
                <a:tc>
                  <a:txBody>
                    <a:bodyPr/>
                    <a:lstStyle/>
                    <a:p>
                      <a:pPr algn="ctr"/>
                      <a:r>
                        <a:rPr kumimoji="1" lang="ja-JP" altLang="en-US" dirty="0" smtClean="0"/>
                        <a:t>獲得免疫</a:t>
                      </a:r>
                      <a:endParaRPr kumimoji="1" lang="ja-JP" altLang="en-US" dirty="0"/>
                    </a:p>
                  </a:txBody>
                  <a:tcPr anchor="ctr"/>
                </a:tc>
              </a:tr>
              <a:tr h="1298515">
                <a:tc>
                  <a:txBody>
                    <a:bodyPr/>
                    <a:lstStyle/>
                    <a:p>
                      <a:pPr algn="ctr"/>
                      <a:r>
                        <a:rPr kumimoji="1" lang="ja-JP" altLang="en-US" dirty="0" smtClean="0"/>
                        <a:t>接触から応答までの時間</a:t>
                      </a:r>
                      <a:endParaRPr kumimoji="1" lang="ja-JP" altLang="en-US" dirty="0"/>
                    </a:p>
                  </a:txBody>
                  <a:tcPr anchor="ctr"/>
                </a:tc>
                <a:tc>
                  <a:txBody>
                    <a:bodyPr/>
                    <a:lstStyle/>
                    <a:p>
                      <a:pPr algn="ctr"/>
                      <a:r>
                        <a:rPr kumimoji="1" lang="ja-JP" altLang="en-US" dirty="0" smtClean="0"/>
                        <a:t>短い（即座）</a:t>
                      </a:r>
                      <a:endParaRPr kumimoji="1" lang="ja-JP" altLang="en-US" dirty="0"/>
                    </a:p>
                  </a:txBody>
                  <a:tcPr anchor="ctr"/>
                </a:tc>
                <a:tc>
                  <a:txBody>
                    <a:bodyPr/>
                    <a:lstStyle/>
                    <a:p>
                      <a:pPr algn="ctr"/>
                      <a:r>
                        <a:rPr kumimoji="1" lang="ja-JP" altLang="en-US" dirty="0" smtClean="0"/>
                        <a:t>長い（病原体に適応するための遅延）</a:t>
                      </a:r>
                      <a:endParaRPr kumimoji="1" lang="en-US" altLang="ja-JP" dirty="0" smtClean="0"/>
                    </a:p>
                  </a:txBody>
                  <a:tcPr anchor="ctr"/>
                </a:tc>
              </a:tr>
              <a:tr h="526620">
                <a:tc>
                  <a:txBody>
                    <a:bodyPr/>
                    <a:lstStyle/>
                    <a:p>
                      <a:pPr algn="ctr"/>
                      <a:r>
                        <a:rPr kumimoji="1" lang="ja-JP" altLang="en-US" dirty="0" smtClean="0"/>
                        <a:t>細胞の名称</a:t>
                      </a:r>
                      <a:endParaRPr kumimoji="1" lang="ja-JP" altLang="en-US" dirty="0"/>
                    </a:p>
                  </a:txBody>
                  <a:tcPr anchor="ctr"/>
                </a:tc>
                <a:tc>
                  <a:txBody>
                    <a:bodyPr/>
                    <a:lstStyle/>
                    <a:p>
                      <a:pPr algn="ctr"/>
                      <a:r>
                        <a:rPr kumimoji="1" lang="ja-JP" altLang="en-US" dirty="0" smtClean="0"/>
                        <a:t>白血球</a:t>
                      </a:r>
                      <a:endParaRPr kumimoji="1" lang="ja-JP" altLang="en-US" dirty="0"/>
                    </a:p>
                  </a:txBody>
                  <a:tcPr anchor="ctr"/>
                </a:tc>
                <a:tc>
                  <a:txBody>
                    <a:bodyPr/>
                    <a:lstStyle/>
                    <a:p>
                      <a:pPr algn="ctr"/>
                      <a:r>
                        <a:rPr kumimoji="1" lang="ja-JP" altLang="en-US" dirty="0" smtClean="0"/>
                        <a:t>リンパ球</a:t>
                      </a:r>
                      <a:endParaRPr kumimoji="1" lang="ja-JP" altLang="en-US" dirty="0"/>
                    </a:p>
                  </a:txBody>
                  <a:tcPr anchor="ctr"/>
                </a:tc>
              </a:tr>
              <a:tr h="526620">
                <a:tc>
                  <a:txBody>
                    <a:bodyPr/>
                    <a:lstStyle/>
                    <a:p>
                      <a:pPr algn="ctr"/>
                      <a:r>
                        <a:rPr kumimoji="1" lang="ja-JP" altLang="en-US" dirty="0" smtClean="0"/>
                        <a:t>免疫記憶</a:t>
                      </a:r>
                      <a:endParaRPr kumimoji="1" lang="ja-JP" altLang="en-US" dirty="0"/>
                    </a:p>
                  </a:txBody>
                  <a:tcPr anchor="ctr"/>
                </a:tc>
                <a:tc>
                  <a:txBody>
                    <a:bodyPr/>
                    <a:lstStyle/>
                    <a:p>
                      <a:pPr algn="ctr"/>
                      <a:r>
                        <a:rPr kumimoji="1" lang="ja-JP" altLang="en-US" dirty="0" smtClean="0"/>
                        <a:t>なし</a:t>
                      </a:r>
                      <a:endParaRPr kumimoji="1" lang="ja-JP" altLang="en-US" dirty="0"/>
                    </a:p>
                  </a:txBody>
                  <a:tcPr anchor="ctr"/>
                </a:tc>
                <a:tc>
                  <a:txBody>
                    <a:bodyPr/>
                    <a:lstStyle/>
                    <a:p>
                      <a:pPr algn="ctr"/>
                      <a:r>
                        <a:rPr kumimoji="1" lang="ja-JP" altLang="en-US" dirty="0" smtClean="0"/>
                        <a:t>あり</a:t>
                      </a:r>
                      <a:endParaRPr kumimoji="1" lang="en-US" altLang="ja-JP" dirty="0" smtClean="0"/>
                    </a:p>
                  </a:txBody>
                  <a:tcPr anchor="ctr"/>
                </a:tc>
              </a:tr>
              <a:tr h="908961">
                <a:tc>
                  <a:txBody>
                    <a:bodyPr/>
                    <a:lstStyle/>
                    <a:p>
                      <a:pPr algn="ctr"/>
                      <a:r>
                        <a:rPr kumimoji="1" lang="ja-JP" altLang="en-US" dirty="0" smtClean="0"/>
                        <a:t>生物界での分布</a:t>
                      </a:r>
                      <a:endParaRPr kumimoji="1" lang="ja-JP" altLang="en-US" dirty="0"/>
                    </a:p>
                  </a:txBody>
                  <a:tcPr anchor="ctr"/>
                </a:tc>
                <a:tc>
                  <a:txBody>
                    <a:bodyPr/>
                    <a:lstStyle/>
                    <a:p>
                      <a:pPr algn="ctr"/>
                      <a:r>
                        <a:rPr kumimoji="1" lang="ja-JP" altLang="en-US" dirty="0" smtClean="0"/>
                        <a:t>ほとんど全ての生物</a:t>
                      </a:r>
                      <a:endParaRPr kumimoji="1" lang="ja-JP" altLang="en-US" dirty="0"/>
                    </a:p>
                  </a:txBody>
                  <a:tcPr anchor="ctr"/>
                </a:tc>
                <a:tc>
                  <a:txBody>
                    <a:bodyPr/>
                    <a:lstStyle/>
                    <a:p>
                      <a:pPr algn="ctr"/>
                      <a:r>
                        <a:rPr kumimoji="1" lang="ja-JP" altLang="en-US" dirty="0" smtClean="0"/>
                        <a:t>顎をもった脊椎動物</a:t>
                      </a:r>
                      <a:endParaRPr kumimoji="1" lang="ja-JP" altLang="en-US"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39</a:t>
            </a:fld>
            <a:endParaRPr kumimoji="1" lang="ja-JP" altLang="en-US"/>
          </a:p>
        </p:txBody>
      </p:sp>
    </p:spTree>
    <p:extLst>
      <p:ext uri="{BB962C8B-B14F-4D97-AF65-F5344CB8AC3E}">
        <p14:creationId xmlns:p14="http://schemas.microsoft.com/office/powerpoint/2010/main" val="1671235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4</a:t>
            </a:fld>
            <a:endParaRPr kumimoji="1" lang="ja-JP" altLang="en-US" sz="3600"/>
          </a:p>
        </p:txBody>
      </p:sp>
    </p:spTree>
    <p:extLst>
      <p:ext uri="{BB962C8B-B14F-4D97-AF65-F5344CB8AC3E}">
        <p14:creationId xmlns:p14="http://schemas.microsoft.com/office/powerpoint/2010/main" val="196561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836712"/>
            <a:ext cx="7344816" cy="5879760"/>
          </a:xfr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40</a:t>
            </a:fld>
            <a:endParaRPr kumimoji="1" lang="ja-JP" altLang="en-US"/>
          </a:p>
        </p:txBody>
      </p:sp>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41</a:t>
            </a:fld>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120280"/>
            <a:ext cx="2857500" cy="2857500"/>
          </a:xfrm>
          <a:prstGeom prst="rect">
            <a:avLst/>
          </a:prstGeom>
        </p:spPr>
      </p:pic>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42</a:t>
            </a:fld>
            <a:endParaRPr kumimoji="1" lang="ja-JP" altLang="en-US"/>
          </a:p>
        </p:txBody>
      </p:sp>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43</a:t>
            </a:fld>
            <a:endParaRPr kumimoji="1" lang="ja-JP" altLang="en-US"/>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44</a:t>
            </a:fld>
            <a:endParaRPr kumimoji="1" lang="ja-JP" altLang="en-US"/>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45</a:t>
            </a:fld>
            <a:endParaRPr kumimoji="1" lang="ja-JP" altLang="en-US"/>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46</a:t>
            </a:fld>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47</a:t>
            </a:fld>
            <a:endParaRPr kumimoji="1" lang="ja-JP" altLang="en-US"/>
          </a:p>
        </p:txBody>
      </p:sp>
    </p:spTree>
    <p:extLst>
      <p:ext uri="{BB962C8B-B14F-4D97-AF65-F5344CB8AC3E}">
        <p14:creationId xmlns:p14="http://schemas.microsoft.com/office/powerpoint/2010/main" val="551861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48</a:t>
            </a:fld>
            <a:endParaRPr kumimoji="1" lang="ja-JP" altLang="en-US"/>
          </a:p>
        </p:txBody>
      </p:sp>
    </p:spTree>
    <p:extLst>
      <p:ext uri="{BB962C8B-B14F-4D97-AF65-F5344CB8AC3E}">
        <p14:creationId xmlns:p14="http://schemas.microsoft.com/office/powerpoint/2010/main" val="14420157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49</a:t>
            </a:fld>
            <a:endParaRPr kumimoji="1" lang="ja-JP" altLang="en-US"/>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Agent Based Epidemic </a:t>
            </a:r>
            <a:r>
              <a:rPr lang="en-US" altLang="ja-JP" dirty="0" smtClean="0"/>
              <a:t>Model</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929112878"/>
              </p:ext>
            </p:extLst>
          </p:nvPr>
        </p:nvGraphicFramePr>
        <p:xfrm>
          <a:off x="457200" y="1690464"/>
          <a:ext cx="8229600" cy="4474840"/>
        </p:xfrm>
        <a:graphic>
          <a:graphicData uri="http://schemas.openxmlformats.org/drawingml/2006/table">
            <a:tbl>
              <a:tblPr firstRow="1" bandRow="1">
                <a:tableStyleId>{69C7853C-536D-4A76-A0AE-DD22124D55A5}</a:tableStyleId>
              </a:tblPr>
              <a:tblGrid>
                <a:gridCol w="1306488"/>
                <a:gridCol w="6923112"/>
              </a:tblGrid>
              <a:tr h="370840">
                <a:tc>
                  <a:txBody>
                    <a:bodyPr/>
                    <a:lstStyle/>
                    <a:p>
                      <a:pPr algn="ctr"/>
                      <a:endParaRPr kumimoji="1" lang="ja-JP" altLang="en-US" sz="2800" dirty="0"/>
                    </a:p>
                  </a:txBody>
                  <a:tcPr anchor="ctr"/>
                </a:tc>
                <a:tc>
                  <a:txBody>
                    <a:bodyPr/>
                    <a:lstStyle/>
                    <a:p>
                      <a:pPr algn="ctr"/>
                      <a:r>
                        <a:rPr kumimoji="1" lang="en-US" altLang="ja-JP" sz="2800" dirty="0" smtClean="0"/>
                        <a:t>ABEM</a:t>
                      </a:r>
                      <a:endParaRPr kumimoji="1" lang="ja-JP" altLang="en-US" sz="2800" dirty="0"/>
                    </a:p>
                  </a:txBody>
                  <a:tcPr anchor="ctr"/>
                </a:tc>
              </a:tr>
              <a:tr h="1868448">
                <a:tc>
                  <a:txBody>
                    <a:bodyPr/>
                    <a:lstStyle/>
                    <a:p>
                      <a:pPr algn="ctr"/>
                      <a:r>
                        <a:rPr kumimoji="1" lang="ja-JP" altLang="en-US" sz="2800" dirty="0" smtClean="0"/>
                        <a:t>長所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800" dirty="0" smtClean="0"/>
                        <a:t>各エージェントの個体レベルで起きる生体反応（抗原抗体反応、免疫の喪失現象）が与える疫学的効果を表現することができる</a:t>
                      </a:r>
                      <a:r>
                        <a:rPr lang="ja-JP" altLang="en-US" sz="2800" dirty="0" smtClean="0"/>
                        <a:t>。</a:t>
                      </a:r>
                      <a:endParaRPr lang="en-US" altLang="ja-JP" sz="2800" dirty="0" smtClean="0"/>
                    </a:p>
                  </a:txBody>
                  <a:tcPr anchor="ctr"/>
                </a:tc>
              </a:tr>
              <a:tr h="2088232">
                <a:tc>
                  <a:txBody>
                    <a:bodyPr/>
                    <a:lstStyle/>
                    <a:p>
                      <a:pPr algn="ctr"/>
                      <a:r>
                        <a:rPr kumimoji="1" lang="ja-JP" altLang="en-US" sz="2800" dirty="0" smtClean="0"/>
                        <a:t>短所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800" dirty="0" smtClean="0"/>
                        <a:t>Stochastic</a:t>
                      </a:r>
                      <a:r>
                        <a:rPr lang="ja-JP" altLang="en-US" sz="2800" dirty="0" smtClean="0"/>
                        <a:t> </a:t>
                      </a:r>
                      <a:r>
                        <a:rPr lang="en-US" altLang="ja-JP" sz="2800" dirty="0" smtClean="0"/>
                        <a:t>Model</a:t>
                      </a:r>
                      <a:r>
                        <a:rPr lang="ja-JP" altLang="en-US" sz="2800" dirty="0" smtClean="0"/>
                        <a:t>　であるため、シミュレーションごとに結果が変化し、定性的な結果を得ることが難しい</a:t>
                      </a:r>
                      <a:r>
                        <a:rPr lang="ja-JP" altLang="en-US" sz="2800" dirty="0" smtClean="0"/>
                        <a:t>。</a:t>
                      </a:r>
                      <a:endParaRPr lang="en-US" altLang="ja-JP" sz="2800" dirty="0" smtClean="0"/>
                    </a:p>
                  </a:txBody>
                  <a:tcPr anchor="ctr"/>
                </a:tc>
              </a:tr>
            </a:tbl>
          </a:graphicData>
        </a:graphic>
      </p:graphicFrame>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5</a:t>
            </a:fld>
            <a:endParaRPr kumimoji="1" lang="ja-JP" altLang="en-US" sz="3600"/>
          </a:p>
        </p:txBody>
      </p:sp>
    </p:spTree>
    <p:extLst>
      <p:ext uri="{BB962C8B-B14F-4D97-AF65-F5344CB8AC3E}">
        <p14:creationId xmlns:p14="http://schemas.microsoft.com/office/powerpoint/2010/main" val="34869112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50</a:t>
            </a:fld>
            <a:endParaRPr kumimoji="1" lang="ja-JP" altLang="en-US"/>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（（（利己的な遺伝子について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51</a:t>
            </a:fld>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52</a:t>
            </a:fld>
            <a:endParaRPr kumimoji="1" lang="ja-JP" altLang="en-US"/>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53</a:t>
            </a:fld>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z="3600" smtClean="0"/>
              <a:t>6</a:t>
            </a:fld>
            <a:endParaRPr kumimoji="1" lang="ja-JP" altLang="en-US" sz="3600" dirty="0"/>
          </a:p>
        </p:txBody>
      </p:sp>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9613576" cy="4806788"/>
          </a:xfrm>
          <a:prstGeom prst="rect">
            <a:avLst/>
          </a:prstGeom>
        </p:spPr>
      </p:pic>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7</a:t>
            </a:fld>
            <a:endParaRPr kumimoji="1" lang="ja-JP" altLang="en-US" sz="3600" dirty="0"/>
          </a:p>
        </p:txBody>
      </p:sp>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7519"/>
            <a:ext cx="6077580" cy="39845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1296"/>
            <a:ext cx="6077580" cy="349408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2420888"/>
            <a:ext cx="2534680" cy="79208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41" y="3140967"/>
            <a:ext cx="2433871" cy="79208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861047"/>
            <a:ext cx="2433871" cy="792088"/>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698" y="2204864"/>
            <a:ext cx="1891766" cy="2355361"/>
          </a:xfrm>
          <a:prstGeom prst="rect">
            <a:avLst/>
          </a:prstGeom>
        </p:spPr>
      </p:pic>
      <p:sp>
        <p:nvSpPr>
          <p:cNvPr id="10" name="スライド番号プレースホルダー 9"/>
          <p:cNvSpPr>
            <a:spLocks noGrp="1"/>
          </p:cNvSpPr>
          <p:nvPr>
            <p:ph type="sldNum" sz="quarter" idx="12"/>
          </p:nvPr>
        </p:nvSpPr>
        <p:spPr/>
        <p:txBody>
          <a:bodyPr/>
          <a:lstStyle/>
          <a:p>
            <a:fld id="{91FA43B5-9AFA-44D4-9F4E-5CF2F9A2AF44}" type="slidenum">
              <a:rPr kumimoji="1" lang="ja-JP" altLang="en-US" sz="3600" smtClean="0"/>
              <a:t>8</a:t>
            </a:fld>
            <a:endParaRPr kumimoji="1" lang="ja-JP" altLang="en-US" sz="3600"/>
          </a:p>
        </p:txBody>
      </p:sp>
    </p:spTree>
    <p:extLst>
      <p:ext uri="{BB962C8B-B14F-4D97-AF65-F5344CB8AC3E}">
        <p14:creationId xmlns:p14="http://schemas.microsoft.com/office/powerpoint/2010/main" val="8662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a:t>
            </a:r>
            <a:r>
              <a:rPr kumimoji="1" lang="ja-JP" altLang="en-US" dirty="0" smtClean="0"/>
              <a:t>実験</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822950500"/>
              </p:ext>
            </p:extLst>
          </p:nvPr>
        </p:nvGraphicFramePr>
        <p:xfrm>
          <a:off x="479630" y="3573016"/>
          <a:ext cx="8184740" cy="2072640"/>
        </p:xfrm>
        <a:graphic>
          <a:graphicData uri="http://schemas.openxmlformats.org/drawingml/2006/table">
            <a:tbl>
              <a:tblPr firstRow="1" bandRow="1">
                <a:tableStyleId>{69C7853C-536D-4A76-A0AE-DD22124D55A5}</a:tableStyleId>
              </a:tblPr>
              <a:tblGrid>
                <a:gridCol w="5808476"/>
                <a:gridCol w="2376264"/>
              </a:tblGrid>
              <a:tr h="370840">
                <a:tc>
                  <a:txBody>
                    <a:bodyPr/>
                    <a:lstStyle/>
                    <a:p>
                      <a:pPr algn="ctr"/>
                      <a:r>
                        <a:rPr kumimoji="1" lang="ja-JP" altLang="en-US" sz="2800" dirty="0" smtClean="0"/>
                        <a:t>項目</a:t>
                      </a:r>
                      <a:endParaRPr kumimoji="1" lang="ja-JP" altLang="en-US" sz="2800" b="1" dirty="0"/>
                    </a:p>
                  </a:txBody>
                  <a:tcPr anchor="ctr"/>
                </a:tc>
                <a:tc>
                  <a:txBody>
                    <a:bodyPr/>
                    <a:lstStyle/>
                    <a:p>
                      <a:pPr algn="ctr"/>
                      <a:r>
                        <a:rPr kumimoji="1" lang="ja-JP" altLang="en-US" sz="2800" dirty="0" smtClean="0"/>
                        <a:t>値</a:t>
                      </a:r>
                      <a:endParaRPr kumimoji="1" lang="ja-JP" altLang="en-US" sz="2800" b="1" dirty="0"/>
                    </a:p>
                  </a:txBody>
                  <a:tcPr anchor="ctr"/>
                </a:tc>
              </a:tr>
              <a:tr h="370840">
                <a:tc>
                  <a:txBody>
                    <a:bodyPr/>
                    <a:lstStyle/>
                    <a:p>
                      <a:pPr algn="ctr"/>
                      <a:r>
                        <a:rPr kumimoji="1" lang="ja-JP" altLang="en-US" sz="2800" dirty="0" smtClean="0"/>
                        <a:t>ウイルス</a:t>
                      </a:r>
                      <a:r>
                        <a:rPr kumimoji="1" lang="en-US" altLang="ja-JP" sz="2800" dirty="0" smtClean="0"/>
                        <a:t>1</a:t>
                      </a:r>
                      <a:r>
                        <a:rPr kumimoji="1" lang="ja-JP" altLang="en-US" sz="2800" dirty="0" smtClean="0"/>
                        <a:t>　に対する初期感染個体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dirty="0" smtClean="0"/>
                        <a:t>ウイルス</a:t>
                      </a:r>
                      <a:r>
                        <a:rPr kumimoji="1" lang="en-US" altLang="ja-JP" sz="2800" dirty="0" smtClean="0"/>
                        <a:t>2</a:t>
                      </a:r>
                      <a:r>
                        <a:rPr kumimoji="1" lang="ja-JP" altLang="en-US" sz="2800" dirty="0" smtClean="0"/>
                        <a:t>　に対する初期感染個体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b="0" dirty="0" smtClean="0"/>
                        <a:t>未感染の個体</a:t>
                      </a:r>
                      <a:endParaRPr kumimoji="1" lang="ja-JP" altLang="en-US" sz="2800" b="0" dirty="0"/>
                    </a:p>
                  </a:txBody>
                  <a:tcPr anchor="ctr"/>
                </a:tc>
                <a:tc>
                  <a:txBody>
                    <a:bodyPr/>
                    <a:lstStyle/>
                    <a:p>
                      <a:pPr algn="ctr"/>
                      <a:r>
                        <a:rPr kumimoji="1" lang="en-US" altLang="ja-JP" sz="2800" b="0" dirty="0" smtClean="0"/>
                        <a:t>980</a:t>
                      </a:r>
                      <a:endParaRPr kumimoji="1" lang="ja-JP" altLang="en-US" sz="2800" b="0" dirty="0"/>
                    </a:p>
                  </a:txBody>
                  <a:tcPr anchor="ctr"/>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573224186"/>
              </p:ext>
            </p:extLst>
          </p:nvPr>
        </p:nvGraphicFramePr>
        <p:xfrm>
          <a:off x="467544" y="1556792"/>
          <a:ext cx="8208912" cy="1554480"/>
        </p:xfrm>
        <a:graphic>
          <a:graphicData uri="http://schemas.openxmlformats.org/drawingml/2006/table">
            <a:tbl>
              <a:tblPr firstRow="1" bandRow="1">
                <a:tableStyleId>{69C7853C-536D-4A76-A0AE-DD22124D55A5}</a:tableStyleId>
              </a:tblPr>
              <a:tblGrid>
                <a:gridCol w="2592288"/>
                <a:gridCol w="2880320"/>
                <a:gridCol w="2736304"/>
              </a:tblGrid>
              <a:tr h="370840">
                <a:tc>
                  <a:txBody>
                    <a:bodyPr/>
                    <a:lstStyle/>
                    <a:p>
                      <a:pPr algn="ctr"/>
                      <a:r>
                        <a:rPr kumimoji="1" lang="ja-JP" altLang="en-US" sz="2800" dirty="0" smtClean="0"/>
                        <a:t>名称</a:t>
                      </a:r>
                      <a:endParaRPr kumimoji="1" lang="ja-JP" altLang="en-US" sz="2800" dirty="0"/>
                    </a:p>
                  </a:txBody>
                  <a:tcPr anchor="ctr"/>
                </a:tc>
                <a:tc>
                  <a:txBody>
                    <a:bodyPr/>
                    <a:lstStyle/>
                    <a:p>
                      <a:pPr algn="ctr"/>
                      <a:r>
                        <a:rPr kumimoji="1" lang="ja-JP" altLang="en-US" sz="2800" dirty="0" smtClean="0"/>
                        <a:t>電子タグの長さ</a:t>
                      </a:r>
                      <a:endParaRPr kumimoji="1" lang="ja-JP" altLang="en-US" sz="2800" dirty="0"/>
                    </a:p>
                  </a:txBody>
                  <a:tcPr anchor="ctr"/>
                </a:tc>
                <a:tc>
                  <a:txBody>
                    <a:bodyPr/>
                    <a:lstStyle/>
                    <a:p>
                      <a:pPr algn="ctr"/>
                      <a:endParaRPr kumimoji="1" lang="ja-JP" altLang="en-US" sz="2800" dirty="0"/>
                    </a:p>
                  </a:txBody>
                  <a:tcPr anchor="ctr"/>
                </a:tc>
              </a:tr>
              <a:tr h="370840">
                <a:tc>
                  <a:txBody>
                    <a:bodyPr/>
                    <a:lstStyle/>
                    <a:p>
                      <a:pPr algn="ctr"/>
                      <a:r>
                        <a:rPr kumimoji="1" lang="ja-JP" altLang="en-US" sz="2800" dirty="0" smtClean="0"/>
                        <a:t>エージェント</a:t>
                      </a:r>
                      <a:endParaRPr kumimoji="1" lang="ja-JP" altLang="en-US" sz="2800" dirty="0"/>
                    </a:p>
                  </a:txBody>
                  <a:tcPr anchor="ctr"/>
                </a:tc>
                <a:tc>
                  <a:txBody>
                    <a:bodyPr/>
                    <a:lstStyle/>
                    <a:p>
                      <a:pPr algn="ctr"/>
                      <a:r>
                        <a:rPr kumimoji="1" lang="en-US" altLang="ja-JP" sz="2800" dirty="0" smtClean="0"/>
                        <a:t>20</a:t>
                      </a:r>
                      <a:endParaRPr kumimoji="1" lang="ja-JP" altLang="en-US" sz="2800" dirty="0"/>
                    </a:p>
                  </a:txBody>
                  <a:tcPr anchor="ctr"/>
                </a:tc>
                <a:tc>
                  <a:txBody>
                    <a:bodyPr/>
                    <a:lstStyle/>
                    <a:p>
                      <a:pPr algn="ctr"/>
                      <a:r>
                        <a:rPr kumimoji="1" lang="en-US" altLang="ja-JP" sz="2800" dirty="0" smtClean="0"/>
                        <a:t>1000</a:t>
                      </a:r>
                      <a:r>
                        <a:rPr kumimoji="1" lang="ja-JP" altLang="en-US" sz="2800" dirty="0" smtClean="0"/>
                        <a:t>個体</a:t>
                      </a:r>
                      <a:endParaRPr kumimoji="1" lang="ja-JP" altLang="en-US" sz="2800" dirty="0"/>
                    </a:p>
                  </a:txBody>
                  <a:tcPr anchor="ctr"/>
                </a:tc>
              </a:tr>
              <a:tr h="370840">
                <a:tc>
                  <a:txBody>
                    <a:bodyPr/>
                    <a:lstStyle/>
                    <a:p>
                      <a:pPr algn="ctr"/>
                      <a:r>
                        <a:rPr kumimoji="1" lang="ja-JP" altLang="en-US" sz="2800" dirty="0" smtClean="0"/>
                        <a:t>ウイルス</a:t>
                      </a:r>
                      <a:endParaRPr kumimoji="1" lang="ja-JP" altLang="en-US" sz="2800" dirty="0"/>
                    </a:p>
                  </a:txBody>
                  <a:tcPr anchor="ctr"/>
                </a:tc>
                <a:tc>
                  <a:txBody>
                    <a:bodyPr/>
                    <a:lstStyle/>
                    <a:p>
                      <a:pPr algn="ctr"/>
                      <a:r>
                        <a:rPr kumimoji="1" lang="en-US" altLang="ja-JP" sz="2800" dirty="0" smtClean="0"/>
                        <a:t>12</a:t>
                      </a:r>
                      <a:endParaRPr kumimoji="1" lang="ja-JP" altLang="en-US" sz="2800" dirty="0"/>
                    </a:p>
                  </a:txBody>
                  <a:tcPr anchor="ctr"/>
                </a:tc>
                <a:tc>
                  <a:txBody>
                    <a:bodyPr/>
                    <a:lstStyle/>
                    <a:p>
                      <a:pPr algn="ctr"/>
                      <a:r>
                        <a:rPr kumimoji="1" lang="en-US" altLang="ja-JP" sz="2800" dirty="0" smtClean="0"/>
                        <a:t>2</a:t>
                      </a:r>
                      <a:r>
                        <a:rPr kumimoji="1" lang="ja-JP" altLang="en-US" sz="2800" dirty="0" smtClean="0"/>
                        <a:t>種類</a:t>
                      </a:r>
                      <a:endParaRPr kumimoji="1" lang="ja-JP" altLang="en-US" sz="2800" dirty="0"/>
                    </a:p>
                  </a:txBody>
                  <a:tcPr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9</a:t>
            </a:fld>
            <a:endParaRPr kumimoji="1" lang="ja-JP" altLang="en-US" sz="3600"/>
          </a:p>
        </p:txBody>
      </p:sp>
    </p:spTree>
    <p:extLst>
      <p:ext uri="{BB962C8B-B14F-4D97-AF65-F5344CB8AC3E}">
        <p14:creationId xmlns:p14="http://schemas.microsoft.com/office/powerpoint/2010/main" val="1586410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Origin</Template>
  <TotalTime>5316</TotalTime>
  <Words>2086</Words>
  <Application>Microsoft Office PowerPoint</Application>
  <PresentationFormat>画面に合わせる (4:3)</PresentationFormat>
  <Paragraphs>382</Paragraphs>
  <Slides>53</Slides>
  <Notes>35</Notes>
  <HiddenSlides>11</HiddenSlides>
  <MMClips>0</MMClips>
  <ScaleCrop>false</ScaleCrop>
  <HeadingPairs>
    <vt:vector size="4" baseType="variant">
      <vt:variant>
        <vt:lpstr>テーマ</vt:lpstr>
      </vt:variant>
      <vt:variant>
        <vt:i4>1</vt:i4>
      </vt:variant>
      <vt:variant>
        <vt:lpstr>スライド タイトル</vt:lpstr>
      </vt:variant>
      <vt:variant>
        <vt:i4>53</vt:i4>
      </vt:variant>
    </vt:vector>
  </HeadingPairs>
  <TitlesOfParts>
    <vt:vector size="54" baseType="lpstr">
      <vt:lpstr>Office ​​テーマ</vt:lpstr>
      <vt:lpstr>抗原抗体反応を表現する電子タグを持つAgent Based Epidemic Model</vt:lpstr>
      <vt:lpstr>目次</vt:lpstr>
      <vt:lpstr>研究目的</vt:lpstr>
      <vt:lpstr>研究の意義</vt:lpstr>
      <vt:lpstr>Agent Based Epidemic Model</vt:lpstr>
      <vt:lpstr>抗原・抗体の電子タグ</vt:lpstr>
      <vt:lpstr>電子タグの役割</vt:lpstr>
      <vt:lpstr>PowerPoint プレゼンテーション</vt:lpstr>
      <vt:lpstr>数値実験</vt:lpstr>
      <vt:lpstr>数値実験結果</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ご清聴ありがとうございました</vt:lpstr>
      <vt:lpstr>PowerPoint プレゼンテーション</vt:lpstr>
      <vt:lpstr>Deterministic Model vs Stochastic Model</vt:lpstr>
      <vt:lpstr>免疫獲得、感染のプロセス</vt:lpstr>
      <vt:lpstr>PowerPoint プレゼンテーション</vt:lpstr>
      <vt:lpstr>PowerPoint プレゼンテーション</vt:lpstr>
      <vt:lpstr>PowerPoint プレゼンテーション</vt:lpstr>
      <vt:lpstr>抗原抗体反応</vt:lpstr>
      <vt:lpstr>アルゴリズム</vt:lpstr>
      <vt:lpstr>PowerPoint プレゼンテーション</vt:lpstr>
      <vt:lpstr>Agent Based Epidemic Model</vt:lpstr>
      <vt:lpstr>先行研究紹介</vt:lpstr>
      <vt:lpstr>数理伝染病学とは何か</vt:lpstr>
      <vt:lpstr>今後の研究</vt:lpstr>
      <vt:lpstr>塩基配列</vt:lpstr>
      <vt:lpstr>抗原決定器（エピトープ）</vt:lpstr>
      <vt:lpstr>自然免疫と獲得免疫</vt:lpstr>
      <vt:lpstr>免疫の喪失</vt:lpstr>
      <vt:lpstr>ハミング距離</vt:lpstr>
      <vt:lpstr>ノイマン近傍</vt:lpstr>
      <vt:lpstr>（（（細菌・ウイルス</vt:lpstr>
      <vt:lpstr>自己複製</vt:lpstr>
      <vt:lpstr>研究目的２</vt:lpstr>
      <vt:lpstr>(((数値計算結果の説明</vt:lpstr>
      <vt:lpstr>細菌の構造</vt:lpstr>
      <vt:lpstr>ウイルスの構造</vt:lpstr>
      <vt:lpstr>（（（その他パラメータの結果</vt:lpstr>
      <vt:lpstr>延長された表現型とは</vt:lpstr>
      <vt:lpstr>（（（利己的な遺伝子について</vt:lpstr>
      <vt:lpstr>パラメータ集合の分類</vt:lpstr>
      <vt:lpstr>（（（ＳＩＲモデルとの比較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281</cp:revision>
  <cp:lastPrinted>2013-12-28T01:55:06Z</cp:lastPrinted>
  <dcterms:created xsi:type="dcterms:W3CDTF">2013-12-17T00:35:00Z</dcterms:created>
  <dcterms:modified xsi:type="dcterms:W3CDTF">2014-02-13T07:17:03Z</dcterms:modified>
</cp:coreProperties>
</file>